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7" r:id="rId2"/>
    <p:sldId id="295" r:id="rId3"/>
    <p:sldId id="259" r:id="rId4"/>
    <p:sldId id="272" r:id="rId5"/>
    <p:sldId id="299" r:id="rId6"/>
    <p:sldId id="274" r:id="rId7"/>
    <p:sldId id="300" r:id="rId8"/>
    <p:sldId id="279" r:id="rId9"/>
    <p:sldId id="297" r:id="rId10"/>
    <p:sldId id="298" r:id="rId11"/>
    <p:sldId id="283" r:id="rId12"/>
    <p:sldId id="282" r:id="rId13"/>
    <p:sldId id="292" r:id="rId14"/>
    <p:sldId id="296" r:id="rId15"/>
    <p:sldId id="294" r:id="rId16"/>
  </p:sldIdLst>
  <p:sldSz cx="12192000" cy="6858000"/>
  <p:notesSz cx="9144000" cy="6858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1" autoAdjust="0"/>
    <p:restoredTop sz="94660"/>
  </p:normalViewPr>
  <p:slideViewPr>
    <p:cSldViewPr snapToGrid="0" showGuides="1">
      <p:cViewPr varScale="1">
        <p:scale>
          <a:sx n="53" d="100"/>
          <a:sy n="53" d="100"/>
        </p:scale>
        <p:origin x="728" y="268"/>
      </p:cViewPr>
      <p:guideLst>
        <p:guide orient="horz" pos="2160"/>
        <p:guide pos="3840"/>
      </p:guideLst>
    </p:cSldViewPr>
  </p:slideViewPr>
  <p:notesTextViewPr>
    <p:cViewPr>
      <p:scale>
        <a:sx n="1" d="1"/>
        <a:sy n="1" d="1"/>
      </p:scale>
      <p:origin x="0" y="0"/>
    </p:cViewPr>
  </p:notesTextViewPr>
  <p:notesViewPr>
    <p:cSldViewPr snapToGrid="0" showGuides="1">
      <p:cViewPr varScale="1">
        <p:scale>
          <a:sx n="88" d="100"/>
          <a:sy n="88" d="100"/>
        </p:scale>
        <p:origin x="214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D:\C%20R%20I%20S%20T%20I%20N%20A_NVO\2%200%202%205\05.%20INFO.%20T%20R%20I%20M%20E%20S%20T%20R%20A%20L%20E%20S\Planeaci&#243;n\2Tr_eje%203\NUEVOS%20FORMATOS\8.%201ER.%20TRIM.%202025%20-%20EJE3%20SMSCy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b="0" i="0" baseline="0" dirty="0">
                <a:effectLst/>
                <a:latin typeface="Arial" panose="020B0604020202020204" pitchFamily="34" charset="0"/>
                <a:cs typeface="Arial" panose="020B0604020202020204" pitchFamily="34" charset="0"/>
              </a:rPr>
              <a:t>META PLANEADA Y ALCANZADA A NIVEL </a:t>
            </a:r>
            <a:r>
              <a:rPr lang="es-MX" sz="1000" b="1" i="0" baseline="0" dirty="0">
                <a:effectLst/>
                <a:latin typeface="Arial" panose="020B0604020202020204" pitchFamily="34" charset="0"/>
                <a:cs typeface="Arial" panose="020B0604020202020204" pitchFamily="34" charset="0"/>
              </a:rPr>
              <a:t>PROPÓSITO</a:t>
            </a:r>
            <a:r>
              <a:rPr lang="es-MX" sz="1000" b="0" i="0" baseline="0" dirty="0">
                <a:effectLst/>
                <a:latin typeface="Arial" panose="020B0604020202020204" pitchFamily="34" charset="0"/>
                <a:cs typeface="Arial" panose="020B0604020202020204" pitchFamily="34" charset="0"/>
              </a:rPr>
              <a:t> </a:t>
            </a:r>
            <a:endParaRPr lang="es-MX" sz="1000" b="0" dirty="0">
              <a:effectLst/>
              <a:latin typeface="Arial" panose="020B0604020202020204" pitchFamily="34" charset="0"/>
              <a:cs typeface="Arial" panose="020B0604020202020204" pitchFamily="34" charset="0"/>
            </a:endParaRPr>
          </a:p>
          <a:p>
            <a:pPr>
              <a:defRPr sz="1000">
                <a:latin typeface="Arial" panose="020B0604020202020204" pitchFamily="34" charset="0"/>
                <a:cs typeface="Arial" panose="020B0604020202020204" pitchFamily="34" charset="0"/>
              </a:defRPr>
            </a:pPr>
            <a:r>
              <a:rPr lang="es-MX" sz="1000" b="1" i="0" baseline="0" dirty="0">
                <a:effectLst/>
                <a:latin typeface="Arial" panose="020B0604020202020204" pitchFamily="34" charset="0"/>
                <a:cs typeface="Arial" panose="020B0604020202020204" pitchFamily="34" charset="0"/>
              </a:rPr>
              <a:t>SEGUNDO TRIMESTRE 2025</a:t>
            </a:r>
            <a:endParaRPr lang="es-MX" sz="1000" b="1" dirty="0">
              <a:effectLst/>
              <a:latin typeface="Arial" panose="020B0604020202020204" pitchFamily="34" charset="0"/>
              <a:cs typeface="Arial" panose="020B0604020202020204" pitchFamily="34" charset="0"/>
            </a:endParaRPr>
          </a:p>
          <a:p>
            <a:pPr>
              <a:defRPr sz="1000">
                <a:latin typeface="Arial" panose="020B0604020202020204" pitchFamily="34" charset="0"/>
                <a:cs typeface="Arial" panose="020B0604020202020204" pitchFamily="34" charset="0"/>
              </a:defRPr>
            </a:pPr>
            <a:r>
              <a:rPr lang="es-MX" sz="1000" b="0" i="0" baseline="0" dirty="0">
                <a:effectLst/>
                <a:latin typeface="Arial" panose="020B0604020202020204" pitchFamily="34" charset="0"/>
                <a:cs typeface="Arial" panose="020B0604020202020204" pitchFamily="34" charset="0"/>
              </a:rPr>
              <a:t>EN UNIDADES Y PORCENTAJE DE AVANCE</a:t>
            </a:r>
            <a:endParaRPr lang="es-MX" sz="1000" b="0" dirty="0">
              <a:effectLst/>
              <a:latin typeface="Arial" panose="020B0604020202020204" pitchFamily="34" charset="0"/>
              <a:cs typeface="Arial" panose="020B0604020202020204" pitchFamily="34" charset="0"/>
            </a:endParaRPr>
          </a:p>
        </c:rich>
      </c:tx>
      <c:layout>
        <c:manualLayout>
          <c:xMode val="edge"/>
          <c:yMode val="edge"/>
          <c:x val="0.26599143294137317"/>
          <c:y val="7.9199587561348227E-3"/>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0.10252192173583755"/>
          <c:y val="0.19760868317130065"/>
          <c:w val="0.78402487823990075"/>
          <c:h val="0.64766535095850053"/>
        </c:manualLayout>
      </c:layout>
      <c:barChart>
        <c:barDir val="col"/>
        <c:grouping val="clustered"/>
        <c:varyColors val="0"/>
        <c:ser>
          <c:idx val="0"/>
          <c:order val="0"/>
          <c:tx>
            <c:strRef>
              <c:f>'Propósito 1 1T25'!$B$4</c:f>
              <c:strCache>
                <c:ptCount val="1"/>
                <c:pt idx="0">
                  <c:v>Meta Planeada</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1T25'!$C$3</c:f>
              <c:strCache>
                <c:ptCount val="1"/>
                <c:pt idx="0">
                  <c:v>Población Beneficiada</c:v>
                </c:pt>
              </c:strCache>
            </c:strRef>
          </c:cat>
          <c:val>
            <c:numRef>
              <c:f>'Propósito 1 1T25'!$C$4</c:f>
              <c:numCache>
                <c:formatCode>General</c:formatCode>
                <c:ptCount val="1"/>
                <c:pt idx="0">
                  <c:v>3267</c:v>
                </c:pt>
              </c:numCache>
            </c:numRef>
          </c:val>
          <c:extLst>
            <c:ext xmlns:c16="http://schemas.microsoft.com/office/drawing/2014/chart" uri="{C3380CC4-5D6E-409C-BE32-E72D297353CC}">
              <c16:uniqueId val="{00000000-8A78-4756-8905-2CE8F54C41F8}"/>
            </c:ext>
          </c:extLst>
        </c:ser>
        <c:ser>
          <c:idx val="1"/>
          <c:order val="1"/>
          <c:tx>
            <c:strRef>
              <c:f>'Propósito 1 1T25'!$B$5</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1T25'!$C$3</c:f>
              <c:strCache>
                <c:ptCount val="1"/>
                <c:pt idx="0">
                  <c:v>Población Beneficiada</c:v>
                </c:pt>
              </c:strCache>
            </c:strRef>
          </c:cat>
          <c:val>
            <c:numRef>
              <c:f>'Propósito 1 1T25'!$C$5</c:f>
              <c:numCache>
                <c:formatCode>General</c:formatCode>
                <c:ptCount val="1"/>
                <c:pt idx="0">
                  <c:v>2994</c:v>
                </c:pt>
              </c:numCache>
            </c:numRef>
          </c:val>
          <c:extLst>
            <c:ext xmlns:c16="http://schemas.microsoft.com/office/drawing/2014/chart" uri="{C3380CC4-5D6E-409C-BE32-E72D297353CC}">
              <c16:uniqueId val="{00000001-8A78-4756-8905-2CE8F54C41F8}"/>
            </c:ext>
          </c:extLst>
        </c:ser>
        <c:dLbls>
          <c:showLegendKey val="0"/>
          <c:showVal val="1"/>
          <c:showCatName val="0"/>
          <c:showSerName val="0"/>
          <c:showPercent val="0"/>
          <c:showBubbleSize val="0"/>
        </c:dLbls>
        <c:gapWidth val="219"/>
        <c:axId val="136545752"/>
        <c:axId val="13654065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9918963572258682E-2"/>
                  <c:y val="-0.5519280524954054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78-4756-8905-2CE8F54C41F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1T25'!$C$3</c:f>
              <c:strCache>
                <c:ptCount val="1"/>
                <c:pt idx="0">
                  <c:v>Población Beneficiada</c:v>
                </c:pt>
              </c:strCache>
            </c:strRef>
          </c:cat>
          <c:val>
            <c:numRef>
              <c:f>'Propósito 1 1T25'!$C$6</c:f>
              <c:numCache>
                <c:formatCode>0.00%</c:formatCode>
                <c:ptCount val="1"/>
                <c:pt idx="0">
                  <c:v>-8.356290174471992E-2</c:v>
                </c:pt>
              </c:numCache>
            </c:numRef>
          </c:val>
          <c:smooth val="0"/>
          <c:extLst>
            <c:ext xmlns:c16="http://schemas.microsoft.com/office/drawing/2014/chart" uri="{C3380CC4-5D6E-409C-BE32-E72D297353CC}">
              <c16:uniqueId val="{00000003-8A78-4756-8905-2CE8F54C41F8}"/>
            </c:ext>
          </c:extLst>
        </c:ser>
        <c:dLbls>
          <c:showLegendKey val="0"/>
          <c:showVal val="0"/>
          <c:showCatName val="0"/>
          <c:showSerName val="0"/>
          <c:showPercent val="0"/>
          <c:showBubbleSize val="0"/>
        </c:dLbls>
        <c:marker val="1"/>
        <c:smooth val="0"/>
        <c:axId val="136552808"/>
        <c:axId val="136551632"/>
      </c:lineChart>
      <c:catAx>
        <c:axId val="1365457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136540656"/>
        <c:crosses val="autoZero"/>
        <c:auto val="1"/>
        <c:lblAlgn val="ctr"/>
        <c:lblOffset val="100"/>
        <c:noMultiLvlLbl val="0"/>
      </c:catAx>
      <c:valAx>
        <c:axId val="13654065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6545752"/>
        <c:crosses val="autoZero"/>
        <c:crossBetween val="between"/>
      </c:valAx>
      <c:valAx>
        <c:axId val="136551632"/>
        <c:scaling>
          <c:orientation val="minMax"/>
          <c:max val="1"/>
          <c:min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6552808"/>
        <c:crosses val="max"/>
        <c:crossBetween val="between"/>
        <c:minorUnit val="0.2"/>
      </c:valAx>
      <c:catAx>
        <c:axId val="136552808"/>
        <c:scaling>
          <c:orientation val="minMax"/>
        </c:scaling>
        <c:delete val="1"/>
        <c:axPos val="t"/>
        <c:numFmt formatCode="General" sourceLinked="1"/>
        <c:majorTickMark val="out"/>
        <c:minorTickMark val="none"/>
        <c:tickLblPos val="nextTo"/>
        <c:crossAx val="136551632"/>
        <c:crosses val="max"/>
        <c:auto val="1"/>
        <c:lblAlgn val="ctr"/>
        <c:lblOffset val="100"/>
        <c:noMultiLvlLbl val="0"/>
      </c:catAx>
      <c:spPr>
        <a:noFill/>
        <a:ln w="28575">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LOGRADAS POR TRIMESTRE Y ACUMULADO ANUAL DE LAS ACTIVIDADES PROGRAMADAS EN EL 2025.</a:t>
            </a:r>
          </a:p>
        </c:rich>
      </c:tx>
      <c:layout>
        <c:manualLayout>
          <c:xMode val="edge"/>
          <c:yMode val="edge"/>
          <c:x val="0.10989211943697692"/>
          <c:y val="1.8231108731337337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3736454888282792E-2"/>
          <c:y val="0.15355151328968872"/>
          <c:w val="0.86600214055952007"/>
          <c:h val="0.67813192862879823"/>
        </c:manualLayout>
      </c:layout>
      <c:barChart>
        <c:barDir val="col"/>
        <c:grouping val="clustered"/>
        <c:varyColors val="0"/>
        <c:ser>
          <c:idx val="0"/>
          <c:order val="0"/>
          <c:tx>
            <c:strRef>
              <c:f>GEAVIG!$E$4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GEAVIG!$F$4</c:f>
              <c:numCache>
                <c:formatCode>General</c:formatCode>
                <c:ptCount val="1"/>
                <c:pt idx="0">
                  <c:v>367</c:v>
                </c:pt>
              </c:numCache>
            </c:numRef>
          </c:val>
          <c:extLst>
            <c:ext xmlns:c16="http://schemas.microsoft.com/office/drawing/2014/chart" uri="{C3380CC4-5D6E-409C-BE32-E72D297353CC}">
              <c16:uniqueId val="{00000000-F52E-479E-9CD6-4E1907849C94}"/>
            </c:ext>
          </c:extLst>
        </c:ser>
        <c:ser>
          <c:idx val="1"/>
          <c:order val="1"/>
          <c:tx>
            <c:strRef>
              <c:f>GEAVIG!$E$5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GEAVIG!$F$5</c:f>
              <c:numCache>
                <c:formatCode>General</c:formatCode>
                <c:ptCount val="1"/>
                <c:pt idx="0">
                  <c:v>103</c:v>
                </c:pt>
              </c:numCache>
            </c:numRef>
          </c:val>
          <c:extLst>
            <c:ext xmlns:c16="http://schemas.microsoft.com/office/drawing/2014/chart" uri="{C3380CC4-5D6E-409C-BE32-E72D297353CC}">
              <c16:uniqueId val="{00000001-F52E-479E-9CD6-4E1907849C94}"/>
            </c:ext>
          </c:extLst>
        </c:ser>
        <c:dLbls>
          <c:showLegendKey val="0"/>
          <c:showVal val="1"/>
          <c:showCatName val="0"/>
          <c:showSerName val="0"/>
          <c:showPercent val="0"/>
          <c:showBubbleSize val="0"/>
        </c:dLbls>
        <c:gapWidth val="219"/>
        <c:overlap val="-27"/>
        <c:axId val="125761776"/>
        <c:axId val="12575942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3228639500226009E-2"/>
                  <c:y val="1.9295941482337701E-3"/>
                </c:manualLayout>
              </c:layout>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52E-479E-9CD6-4E1907849C94}"/>
                </c:ext>
              </c:extLst>
            </c:dLbl>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GEAVIG!$F$6</c:f>
              <c:numCache>
                <c:formatCode>0.00%</c:formatCode>
                <c:ptCount val="1"/>
                <c:pt idx="0">
                  <c:v>0.28065395095367845</c:v>
                </c:pt>
              </c:numCache>
            </c:numRef>
          </c:val>
          <c:smooth val="0"/>
          <c:extLst>
            <c:ext xmlns:c16="http://schemas.microsoft.com/office/drawing/2014/chart" uri="{C3380CC4-5D6E-409C-BE32-E72D297353CC}">
              <c16:uniqueId val="{00000003-F52E-479E-9CD6-4E1907849C94}"/>
            </c:ext>
          </c:extLst>
        </c:ser>
        <c:dLbls>
          <c:showLegendKey val="0"/>
          <c:showVal val="1"/>
          <c:showCatName val="0"/>
          <c:showSerName val="0"/>
          <c:showPercent val="0"/>
          <c:showBubbleSize val="0"/>
        </c:dLbls>
        <c:marker val="1"/>
        <c:smooth val="0"/>
        <c:axId val="125758248"/>
        <c:axId val="125764520"/>
      </c:lineChart>
      <c:catAx>
        <c:axId val="125761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9424"/>
        <c:crosses val="autoZero"/>
        <c:auto val="0"/>
        <c:lblAlgn val="ctr"/>
        <c:lblOffset val="100"/>
        <c:noMultiLvlLbl val="0"/>
      </c:catAx>
      <c:valAx>
        <c:axId val="125759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1776"/>
        <c:crosses val="autoZero"/>
        <c:crossBetween val="between"/>
      </c:valAx>
      <c:valAx>
        <c:axId val="125764520"/>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8248"/>
        <c:crosses val="max"/>
        <c:crossBetween val="between"/>
      </c:valAx>
      <c:catAx>
        <c:axId val="125758248"/>
        <c:scaling>
          <c:orientation val="minMax"/>
        </c:scaling>
        <c:delete val="1"/>
        <c:axPos val="b"/>
        <c:numFmt formatCode="General" sourceLinked="1"/>
        <c:majorTickMark val="none"/>
        <c:minorTickMark val="none"/>
        <c:tickLblPos val="nextTo"/>
        <c:crossAx val="125764520"/>
        <c:crosses val="autoZero"/>
        <c:auto val="0"/>
        <c:lblAlgn val="ctr"/>
        <c:lblOffset val="100"/>
        <c:noMultiLvlLbl val="0"/>
      </c:catAx>
      <c:spPr>
        <a:noFill/>
        <a:ln>
          <a:noFill/>
        </a:ln>
        <a:effectLst/>
      </c:spPr>
    </c:plotArea>
    <c:legend>
      <c:legendPos val="b"/>
      <c:layout>
        <c:manualLayout>
          <c:xMode val="edge"/>
          <c:yMode val="edge"/>
          <c:x val="0.1386160677142794"/>
          <c:y val="0.91363227566584815"/>
          <c:w val="0.74019700764257634"/>
          <c:h val="7.26943927856488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ALCANZADAS DURANTE EL SEGUNDO TRIMESTRE DEL 2025 EN UNIDADES Y PORCENTAJES POR ACTIVIDAD</a:t>
            </a:r>
          </a:p>
        </c:rich>
      </c:tx>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9183062098012518E-2"/>
          <c:y val="0.1568115278990031"/>
          <c:w val="0.85836591147813712"/>
          <c:h val="0.71165556363487659"/>
        </c:manualLayout>
      </c:layout>
      <c:barChart>
        <c:barDir val="col"/>
        <c:grouping val="clustered"/>
        <c:varyColors val="0"/>
        <c:ser>
          <c:idx val="0"/>
          <c:order val="0"/>
          <c:tx>
            <c:strRef>
              <c:f>GEAVIG!$B$4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GEAVIG!$C$4</c:f>
              <c:numCache>
                <c:formatCode>General</c:formatCode>
                <c:ptCount val="1"/>
                <c:pt idx="0">
                  <c:v>94</c:v>
                </c:pt>
              </c:numCache>
            </c:numRef>
          </c:val>
          <c:extLst>
            <c:ext xmlns:c16="http://schemas.microsoft.com/office/drawing/2014/chart" uri="{C3380CC4-5D6E-409C-BE32-E72D297353CC}">
              <c16:uniqueId val="{00000000-7B0E-48E6-91F5-813CBE3F0270}"/>
            </c:ext>
          </c:extLst>
        </c:ser>
        <c:ser>
          <c:idx val="1"/>
          <c:order val="1"/>
          <c:tx>
            <c:strRef>
              <c:f>GEAVIG!$B$5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GEAVIG!$C$5</c:f>
              <c:numCache>
                <c:formatCode>#,##0</c:formatCode>
                <c:ptCount val="1"/>
                <c:pt idx="0">
                  <c:v>97</c:v>
                </c:pt>
              </c:numCache>
            </c:numRef>
          </c:val>
          <c:extLst>
            <c:ext xmlns:c16="http://schemas.microsoft.com/office/drawing/2014/chart" uri="{C3380CC4-5D6E-409C-BE32-E72D297353CC}">
              <c16:uniqueId val="{00000001-7B0E-48E6-91F5-813CBE3F0270}"/>
            </c:ext>
          </c:extLst>
        </c:ser>
        <c:dLbls>
          <c:showLegendKey val="0"/>
          <c:showVal val="1"/>
          <c:showCatName val="0"/>
          <c:showSerName val="0"/>
          <c:showPercent val="0"/>
          <c:showBubbleSize val="0"/>
        </c:dLbls>
        <c:gapWidth val="219"/>
        <c:axId val="125766480"/>
        <c:axId val="1257653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9240300364519548E-2"/>
                  <c:y val="-5.4123925425452926E-2"/>
                </c:manualLayout>
              </c:layout>
              <c:tx>
                <c:rich>
                  <a:bodyPr/>
                  <a:lstStyle/>
                  <a:p>
                    <a:fld id="{37B99BA9-331F-494D-B2A5-DEC0FC843460}" type="VALUE">
                      <a:rPr lang="en-US"/>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B0E-48E6-91F5-813CBE3F0270}"/>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GEAVIG!$C$6</c:f>
              <c:numCache>
                <c:formatCode>0.00%</c:formatCode>
                <c:ptCount val="1"/>
                <c:pt idx="0">
                  <c:v>1.0319148936170213</c:v>
                </c:pt>
              </c:numCache>
            </c:numRef>
          </c:val>
          <c:smooth val="0"/>
          <c:extLst>
            <c:ext xmlns:c16="http://schemas.microsoft.com/office/drawing/2014/chart" uri="{C3380CC4-5D6E-409C-BE32-E72D297353CC}">
              <c16:uniqueId val="{00000003-7B0E-48E6-91F5-813CBE3F0270}"/>
            </c:ext>
          </c:extLst>
        </c:ser>
        <c:dLbls>
          <c:showLegendKey val="0"/>
          <c:showVal val="0"/>
          <c:showCatName val="0"/>
          <c:showSerName val="0"/>
          <c:showPercent val="0"/>
          <c:showBubbleSize val="0"/>
        </c:dLbls>
        <c:marker val="1"/>
        <c:smooth val="0"/>
        <c:axId val="125757856"/>
        <c:axId val="125762168"/>
      </c:lineChart>
      <c:catAx>
        <c:axId val="1257664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5304"/>
        <c:crosses val="autoZero"/>
        <c:auto val="1"/>
        <c:lblAlgn val="ctr"/>
        <c:lblOffset val="100"/>
        <c:noMultiLvlLbl val="0"/>
      </c:catAx>
      <c:valAx>
        <c:axId val="125765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6480"/>
        <c:crosses val="autoZero"/>
        <c:crossBetween val="between"/>
      </c:valAx>
      <c:valAx>
        <c:axId val="12576216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7856"/>
        <c:crosses val="max"/>
        <c:crossBetween val="between"/>
      </c:valAx>
      <c:catAx>
        <c:axId val="125757856"/>
        <c:scaling>
          <c:orientation val="minMax"/>
        </c:scaling>
        <c:delete val="1"/>
        <c:axPos val="t"/>
        <c:numFmt formatCode="General" sourceLinked="1"/>
        <c:majorTickMark val="out"/>
        <c:minorTickMark val="none"/>
        <c:tickLblPos val="nextTo"/>
        <c:crossAx val="125762168"/>
        <c:crosses val="max"/>
        <c:auto val="1"/>
        <c:lblAlgn val="ctr"/>
        <c:lblOffset val="100"/>
        <c:noMultiLvlLbl val="0"/>
      </c:catAx>
      <c:spPr>
        <a:noFill/>
        <a:ln>
          <a:noFill/>
        </a:ln>
        <a:effectLst/>
      </c:spPr>
    </c:plotArea>
    <c:legend>
      <c:legendPos val="b"/>
      <c:layout>
        <c:manualLayout>
          <c:xMode val="edge"/>
          <c:yMode val="edge"/>
          <c:x val="0.13992325344461454"/>
          <c:y val="0.92791924882440457"/>
          <c:w val="0.737582636181906"/>
          <c:h val="6.782808095074972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b="1" dirty="0">
                <a:latin typeface="Arial" panose="020B0604020202020204" pitchFamily="34" charset="0"/>
                <a:cs typeface="Arial" panose="020B0604020202020204" pitchFamily="34" charset="0"/>
              </a:rPr>
              <a:t>METAS LOGRADAS </a:t>
            </a:r>
            <a:r>
              <a:rPr lang="es-MX" sz="900" dirty="0">
                <a:latin typeface="Arial" panose="020B0604020202020204" pitchFamily="34" charset="0"/>
                <a:cs typeface="Arial" panose="020B0604020202020204" pitchFamily="34" charset="0"/>
              </a:rPr>
              <a:t>POR TRIMESTRE Y ACUMULADO ANUAL DE LAS ACTIVIDADES PROGRAMADAS EN EL 2025</a:t>
            </a:r>
          </a:p>
        </c:rich>
      </c:tx>
      <c:layout>
        <c:manualLayout>
          <c:xMode val="edge"/>
          <c:yMode val="edge"/>
          <c:x val="0.16755994874058916"/>
          <c:y val="2.5229833185110823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8300638932947674E-2"/>
          <c:y val="0.2025955604764399"/>
          <c:w val="0.85890975350165188"/>
          <c:h val="0.66178571612943204"/>
        </c:manualLayout>
      </c:layout>
      <c:barChart>
        <c:barDir val="col"/>
        <c:grouping val="clustered"/>
        <c:varyColors val="0"/>
        <c:ser>
          <c:idx val="0"/>
          <c:order val="0"/>
          <c:tx>
            <c:strRef>
              <c:f>SUBSECRETARÍA!$E$4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SUBSECRETARÍA!$F$4</c:f>
              <c:numCache>
                <c:formatCode>General</c:formatCode>
                <c:ptCount val="1"/>
                <c:pt idx="0">
                  <c:v>546</c:v>
                </c:pt>
              </c:numCache>
            </c:numRef>
          </c:val>
          <c:extLst>
            <c:ext xmlns:c16="http://schemas.microsoft.com/office/drawing/2014/chart" uri="{C3380CC4-5D6E-409C-BE32-E72D297353CC}">
              <c16:uniqueId val="{00000000-DD7F-4C11-90B6-716A523E0927}"/>
            </c:ext>
          </c:extLst>
        </c:ser>
        <c:ser>
          <c:idx val="1"/>
          <c:order val="1"/>
          <c:tx>
            <c:strRef>
              <c:f>SUBSECRETARÍA!$E$5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SUBSECRETARÍA!$F$5</c:f>
              <c:numCache>
                <c:formatCode>#,##0</c:formatCode>
                <c:ptCount val="1"/>
                <c:pt idx="0">
                  <c:v>308</c:v>
                </c:pt>
              </c:numCache>
            </c:numRef>
          </c:val>
          <c:extLst>
            <c:ext xmlns:c16="http://schemas.microsoft.com/office/drawing/2014/chart" uri="{C3380CC4-5D6E-409C-BE32-E72D297353CC}">
              <c16:uniqueId val="{00000001-DD7F-4C11-90B6-716A523E0927}"/>
            </c:ext>
          </c:extLst>
        </c:ser>
        <c:dLbls>
          <c:showLegendKey val="0"/>
          <c:showVal val="1"/>
          <c:showCatName val="0"/>
          <c:showSerName val="0"/>
          <c:showPercent val="0"/>
          <c:showBubbleSize val="0"/>
        </c:dLbls>
        <c:gapWidth val="219"/>
        <c:overlap val="-27"/>
        <c:axId val="136566920"/>
        <c:axId val="13770964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9519165525516102E-2"/>
                  <c:y val="-1.54928392965578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D7F-4C11-90B6-716A523E0927}"/>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SUBSECRETARÍA!$F$6</c:f>
              <c:numCache>
                <c:formatCode>0.00%</c:formatCode>
                <c:ptCount val="1"/>
                <c:pt idx="0">
                  <c:v>0.5641025641025641</c:v>
                </c:pt>
              </c:numCache>
            </c:numRef>
          </c:val>
          <c:smooth val="0"/>
          <c:extLst>
            <c:ext xmlns:c16="http://schemas.microsoft.com/office/drawing/2014/chart" uri="{C3380CC4-5D6E-409C-BE32-E72D297353CC}">
              <c16:uniqueId val="{00000003-DD7F-4C11-90B6-716A523E0927}"/>
            </c:ext>
          </c:extLst>
        </c:ser>
        <c:dLbls>
          <c:showLegendKey val="0"/>
          <c:showVal val="1"/>
          <c:showCatName val="0"/>
          <c:showSerName val="0"/>
          <c:showPercent val="0"/>
          <c:showBubbleSize val="0"/>
        </c:dLbls>
        <c:marker val="1"/>
        <c:smooth val="0"/>
        <c:axId val="137709248"/>
        <c:axId val="137701016"/>
      </c:lineChart>
      <c:catAx>
        <c:axId val="136566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7709640"/>
        <c:crosses val="autoZero"/>
        <c:auto val="0"/>
        <c:lblAlgn val="ctr"/>
        <c:lblOffset val="100"/>
        <c:noMultiLvlLbl val="0"/>
      </c:catAx>
      <c:valAx>
        <c:axId val="137709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6566920"/>
        <c:crosses val="autoZero"/>
        <c:crossBetween val="between"/>
      </c:valAx>
      <c:valAx>
        <c:axId val="13770101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7709248"/>
        <c:crosses val="max"/>
        <c:crossBetween val="between"/>
      </c:valAx>
      <c:catAx>
        <c:axId val="137709248"/>
        <c:scaling>
          <c:orientation val="minMax"/>
        </c:scaling>
        <c:delete val="1"/>
        <c:axPos val="b"/>
        <c:numFmt formatCode="General" sourceLinked="1"/>
        <c:majorTickMark val="none"/>
        <c:minorTickMark val="none"/>
        <c:tickLblPos val="nextTo"/>
        <c:crossAx val="137701016"/>
        <c:crosses val="autoZero"/>
        <c:auto val="0"/>
        <c:lblAlgn val="ctr"/>
        <c:lblOffset val="100"/>
        <c:noMultiLvlLbl val="0"/>
      </c:catAx>
      <c:spPr>
        <a:noFill/>
        <a:ln>
          <a:noFill/>
        </a:ln>
        <a:effectLst/>
      </c:spPr>
    </c:plotArea>
    <c:legend>
      <c:legendPos val="b"/>
      <c:legendEntry>
        <c:idx val="2"/>
        <c:delete val="1"/>
      </c:legendEntry>
      <c:layout>
        <c:manualLayout>
          <c:xMode val="edge"/>
          <c:yMode val="edge"/>
          <c:x val="0.31764221604441611"/>
          <c:y val="0.91036314968922294"/>
          <c:w val="0.35567469811118946"/>
          <c:h val="6.914853800565799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latin typeface="+mn-lt"/>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dirty="0">
                <a:latin typeface="Arial" panose="020B0604020202020204" pitchFamily="34" charset="0"/>
                <a:cs typeface="Arial" panose="020B0604020202020204" pitchFamily="34" charset="0"/>
              </a:rPr>
              <a:t>METAS ALCANZADAS DURANTE EL </a:t>
            </a:r>
            <a:r>
              <a:rPr lang="es-MX" sz="900" b="1" dirty="0">
                <a:latin typeface="Arial" panose="020B0604020202020204" pitchFamily="34" charset="0"/>
                <a:cs typeface="Arial" panose="020B0604020202020204" pitchFamily="34" charset="0"/>
              </a:rPr>
              <a:t>SEGUNDO TRIMESTRE </a:t>
            </a:r>
            <a:r>
              <a:rPr lang="es-MX" sz="900" dirty="0">
                <a:latin typeface="Arial" panose="020B0604020202020204" pitchFamily="34" charset="0"/>
                <a:cs typeface="Arial" panose="020B0604020202020204" pitchFamily="34" charset="0"/>
              </a:rPr>
              <a:t>DEL 2025 EN UNIDADES Y PORCENTAJES POR ACTIVIDAD</a:t>
            </a:r>
          </a:p>
        </c:rich>
      </c:tx>
      <c:layout>
        <c:manualLayout>
          <c:xMode val="edge"/>
          <c:yMode val="edge"/>
          <c:x val="0.13929512950033551"/>
          <c:y val="2.7715283225140979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5038945820504568E-2"/>
          <c:y val="0.23632374165854489"/>
          <c:w val="0.83968129624098153"/>
          <c:h val="0.60064356004291308"/>
        </c:manualLayout>
      </c:layout>
      <c:barChart>
        <c:barDir val="col"/>
        <c:grouping val="clustered"/>
        <c:varyColors val="0"/>
        <c:ser>
          <c:idx val="0"/>
          <c:order val="0"/>
          <c:tx>
            <c:strRef>
              <c:f>SUBSECRETARÍA!$B$4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SUBSECRETARÍA!$C$4</c:f>
              <c:numCache>
                <c:formatCode>General</c:formatCode>
                <c:ptCount val="1"/>
                <c:pt idx="0">
                  <c:v>550</c:v>
                </c:pt>
              </c:numCache>
            </c:numRef>
          </c:val>
          <c:extLst>
            <c:ext xmlns:c16="http://schemas.microsoft.com/office/drawing/2014/chart" uri="{C3380CC4-5D6E-409C-BE32-E72D297353CC}">
              <c16:uniqueId val="{00000000-887C-4082-A93A-49AEFC6B08E1}"/>
            </c:ext>
          </c:extLst>
        </c:ser>
        <c:ser>
          <c:idx val="1"/>
          <c:order val="1"/>
          <c:tx>
            <c:strRef>
              <c:f>SUBSECRETARÍA!$B$5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SUBSECRETARÍA!$C$5</c:f>
              <c:numCache>
                <c:formatCode>#,##0</c:formatCode>
                <c:ptCount val="1"/>
                <c:pt idx="0">
                  <c:v>664</c:v>
                </c:pt>
              </c:numCache>
            </c:numRef>
          </c:val>
          <c:extLst>
            <c:ext xmlns:c16="http://schemas.microsoft.com/office/drawing/2014/chart" uri="{C3380CC4-5D6E-409C-BE32-E72D297353CC}">
              <c16:uniqueId val="{00000001-887C-4082-A93A-49AEFC6B08E1}"/>
            </c:ext>
          </c:extLst>
        </c:ser>
        <c:dLbls>
          <c:showLegendKey val="0"/>
          <c:showVal val="1"/>
          <c:showCatName val="0"/>
          <c:showSerName val="0"/>
          <c:showPercent val="0"/>
          <c:showBubbleSize val="0"/>
        </c:dLbls>
        <c:gapWidth val="219"/>
        <c:axId val="137704544"/>
        <c:axId val="1377018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7049331526550932"/>
                  <c:y val="-9.7004111490349779E-2"/>
                </c:manualLayout>
              </c:layout>
              <c:showLegendKey val="0"/>
              <c:showVal val="1"/>
              <c:showCatName val="0"/>
              <c:showSerName val="0"/>
              <c:showPercent val="0"/>
              <c:showBubbleSize val="0"/>
              <c:extLst>
                <c:ext xmlns:c15="http://schemas.microsoft.com/office/drawing/2012/chart" uri="{CE6537A1-D6FC-4f65-9D91-7224C49458BB}">
                  <c15:layout>
                    <c:manualLayout>
                      <c:w val="0.26781314458223554"/>
                      <c:h val="0.17174346977196214"/>
                    </c:manualLayout>
                  </c15:layout>
                </c:ext>
                <c:ext xmlns:c16="http://schemas.microsoft.com/office/drawing/2014/chart" uri="{C3380CC4-5D6E-409C-BE32-E72D297353CC}">
                  <c16:uniqueId val="{00000002-887C-4082-A93A-49AEFC6B08E1}"/>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mn-lt"/>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SUBSECRETARÍA!$C$6</c:f>
              <c:numCache>
                <c:formatCode>0.00%</c:formatCode>
                <c:ptCount val="1"/>
                <c:pt idx="0">
                  <c:v>1.2072727272727273</c:v>
                </c:pt>
              </c:numCache>
            </c:numRef>
          </c:val>
          <c:smooth val="0"/>
          <c:extLst>
            <c:ext xmlns:c16="http://schemas.microsoft.com/office/drawing/2014/chart" uri="{C3380CC4-5D6E-409C-BE32-E72D297353CC}">
              <c16:uniqueId val="{00000003-887C-4082-A93A-49AEFC6B08E1}"/>
            </c:ext>
          </c:extLst>
        </c:ser>
        <c:dLbls>
          <c:showLegendKey val="0"/>
          <c:showVal val="0"/>
          <c:showCatName val="0"/>
          <c:showSerName val="0"/>
          <c:showPercent val="0"/>
          <c:showBubbleSize val="0"/>
        </c:dLbls>
        <c:marker val="1"/>
        <c:smooth val="0"/>
        <c:axId val="137710032"/>
        <c:axId val="137700624"/>
      </c:lineChart>
      <c:catAx>
        <c:axId val="137704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Arial" panose="020B0604020202020204" pitchFamily="34" charset="0"/>
              </a:defRPr>
            </a:pPr>
            <a:endParaRPr lang="es-MX"/>
          </a:p>
        </c:txPr>
        <c:crossAx val="137701800"/>
        <c:crosses val="autoZero"/>
        <c:auto val="1"/>
        <c:lblAlgn val="ctr"/>
        <c:lblOffset val="100"/>
        <c:noMultiLvlLbl val="0"/>
      </c:catAx>
      <c:valAx>
        <c:axId val="137701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Arial" panose="020B0604020202020204" pitchFamily="34" charset="0"/>
              </a:defRPr>
            </a:pPr>
            <a:endParaRPr lang="es-MX"/>
          </a:p>
        </c:txPr>
        <c:crossAx val="137704544"/>
        <c:crosses val="autoZero"/>
        <c:crossBetween val="between"/>
      </c:valAx>
      <c:valAx>
        <c:axId val="137700624"/>
        <c:scaling>
          <c:orientation val="minMax"/>
        </c:scaling>
        <c:delete val="0"/>
        <c:axPos val="r"/>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Arial" panose="020B0604020202020204" pitchFamily="34" charset="0"/>
              </a:defRPr>
            </a:pPr>
            <a:endParaRPr lang="es-MX"/>
          </a:p>
        </c:txPr>
        <c:crossAx val="137710032"/>
        <c:crosses val="max"/>
        <c:crossBetween val="between"/>
      </c:valAx>
      <c:catAx>
        <c:axId val="137710032"/>
        <c:scaling>
          <c:orientation val="minMax"/>
        </c:scaling>
        <c:delete val="1"/>
        <c:axPos val="t"/>
        <c:numFmt formatCode="General" sourceLinked="1"/>
        <c:majorTickMark val="out"/>
        <c:minorTickMark val="none"/>
        <c:tickLblPos val="nextTo"/>
        <c:crossAx val="137700624"/>
        <c:crosses val="max"/>
        <c:auto val="1"/>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mn-lt"/>
          <a:cs typeface="Arial" panose="020B0604020202020204" pitchFamily="34" charset="0"/>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LOGRADAS POR TRIMESTRE Y ACUMULADO ANUAL DE LAS ACTIVIDADES PROGRAMADAS EN EL 2025.</a:t>
            </a:r>
          </a:p>
        </c:rich>
      </c:tx>
      <c:layout>
        <c:manualLayout>
          <c:xMode val="edge"/>
          <c:yMode val="edge"/>
          <c:x val="0.15008922160846158"/>
          <c:y val="4.1633188010559749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8.2116085885637416E-2"/>
          <c:y val="0.15275216681074372"/>
          <c:w val="0.83904080033534523"/>
          <c:h val="0.68100848038535944"/>
        </c:manualLayout>
      </c:layout>
      <c:barChart>
        <c:barDir val="col"/>
        <c:grouping val="clustered"/>
        <c:varyColors val="0"/>
        <c:ser>
          <c:idx val="0"/>
          <c:order val="0"/>
          <c:tx>
            <c:strRef>
              <c:f>'POL. SEG. CIUDADANA'!$F$4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CIUDADANA'!$G$4</c:f>
              <c:numCache>
                <c:formatCode>#,##0</c:formatCode>
                <c:ptCount val="1"/>
                <c:pt idx="0">
                  <c:v>2184</c:v>
                </c:pt>
              </c:numCache>
            </c:numRef>
          </c:val>
          <c:extLst>
            <c:ext xmlns:c16="http://schemas.microsoft.com/office/drawing/2014/chart" uri="{C3380CC4-5D6E-409C-BE32-E72D297353CC}">
              <c16:uniqueId val="{00000000-3CDA-4C5A-BA24-B4AE72A82B22}"/>
            </c:ext>
          </c:extLst>
        </c:ser>
        <c:ser>
          <c:idx val="1"/>
          <c:order val="1"/>
          <c:tx>
            <c:strRef>
              <c:f>'POL. SEG. CIUDADANA'!$F$5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CIUDADANA'!$G$5</c:f>
              <c:numCache>
                <c:formatCode>#,##0</c:formatCode>
                <c:ptCount val="1"/>
                <c:pt idx="0">
                  <c:v>2184</c:v>
                </c:pt>
              </c:numCache>
            </c:numRef>
          </c:val>
          <c:extLst>
            <c:ext xmlns:c16="http://schemas.microsoft.com/office/drawing/2014/chart" uri="{C3380CC4-5D6E-409C-BE32-E72D297353CC}">
              <c16:uniqueId val="{00000001-3CDA-4C5A-BA24-B4AE72A82B22}"/>
            </c:ext>
          </c:extLst>
        </c:ser>
        <c:dLbls>
          <c:showLegendKey val="0"/>
          <c:showVal val="1"/>
          <c:showCatName val="0"/>
          <c:showSerName val="0"/>
          <c:showPercent val="0"/>
          <c:showBubbleSize val="0"/>
        </c:dLbls>
        <c:gapWidth val="219"/>
        <c:overlap val="-27"/>
        <c:axId val="137706112"/>
        <c:axId val="1377116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7081522745131687E-2"/>
                  <c:y val="-7.4165590596275768E-2"/>
                </c:manualLayout>
              </c:layout>
              <c:showLegendKey val="0"/>
              <c:showVal val="1"/>
              <c:showCatName val="0"/>
              <c:showSerName val="0"/>
              <c:showPercent val="0"/>
              <c:showBubbleSize val="0"/>
              <c:extLst>
                <c:ext xmlns:c15="http://schemas.microsoft.com/office/drawing/2012/chart" uri="{CE6537A1-D6FC-4f65-9D91-7224C49458BB}">
                  <c15:layout>
                    <c:manualLayout>
                      <c:w val="0.14345320929808852"/>
                      <c:h val="0.12182067504116602"/>
                    </c:manualLayout>
                  </c15:layout>
                </c:ext>
                <c:ext xmlns:c16="http://schemas.microsoft.com/office/drawing/2014/chart" uri="{C3380CC4-5D6E-409C-BE32-E72D297353CC}">
                  <c16:uniqueId val="{00000002-3CDA-4C5A-BA24-B4AE72A82B22}"/>
                </c:ext>
              </c:extLst>
            </c:dLbl>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CIUDADANA'!$G$6</c:f>
              <c:numCache>
                <c:formatCode>0.00%</c:formatCode>
                <c:ptCount val="1"/>
                <c:pt idx="0">
                  <c:v>1</c:v>
                </c:pt>
              </c:numCache>
            </c:numRef>
          </c:val>
          <c:smooth val="0"/>
          <c:extLst>
            <c:ext xmlns:c16="http://schemas.microsoft.com/office/drawing/2014/chart" uri="{C3380CC4-5D6E-409C-BE32-E72D297353CC}">
              <c16:uniqueId val="{00000003-3CDA-4C5A-BA24-B4AE72A82B22}"/>
            </c:ext>
          </c:extLst>
        </c:ser>
        <c:dLbls>
          <c:showLegendKey val="0"/>
          <c:showVal val="1"/>
          <c:showCatName val="0"/>
          <c:showSerName val="0"/>
          <c:showPercent val="0"/>
          <c:showBubbleSize val="0"/>
        </c:dLbls>
        <c:marker val="1"/>
        <c:smooth val="0"/>
        <c:axId val="137701408"/>
        <c:axId val="137700232"/>
      </c:lineChart>
      <c:catAx>
        <c:axId val="137706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1600"/>
        <c:crosses val="autoZero"/>
        <c:auto val="0"/>
        <c:lblAlgn val="ctr"/>
        <c:lblOffset val="100"/>
        <c:noMultiLvlLbl val="0"/>
      </c:catAx>
      <c:valAx>
        <c:axId val="1377116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6112"/>
        <c:crosses val="autoZero"/>
        <c:crossBetween val="between"/>
      </c:valAx>
      <c:valAx>
        <c:axId val="137700232"/>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1408"/>
        <c:crosses val="max"/>
        <c:crossBetween val="between"/>
      </c:valAx>
      <c:catAx>
        <c:axId val="137701408"/>
        <c:scaling>
          <c:orientation val="minMax"/>
        </c:scaling>
        <c:delete val="1"/>
        <c:axPos val="b"/>
        <c:numFmt formatCode="General" sourceLinked="1"/>
        <c:majorTickMark val="none"/>
        <c:minorTickMark val="none"/>
        <c:tickLblPos val="nextTo"/>
        <c:crossAx val="137700232"/>
        <c:crosses val="autoZero"/>
        <c:auto val="0"/>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ALCANZADAS DURANTE EL SEGUNDO TRIMESTRE DEL 2025 EN UNIDADES Y PORCENTAJES POR ACTIVIDAD</a:t>
            </a:r>
          </a:p>
        </c:rich>
      </c:tx>
      <c:layout>
        <c:manualLayout>
          <c:xMode val="edge"/>
          <c:yMode val="edge"/>
          <c:x val="0.11357785206540037"/>
          <c:y val="2.7715460425814225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7.5592059660764335E-2"/>
          <c:y val="0.17429862379225139"/>
          <c:w val="0.84556482656021825"/>
          <c:h val="0.65894386629313006"/>
        </c:manualLayout>
      </c:layout>
      <c:barChart>
        <c:barDir val="col"/>
        <c:grouping val="clustered"/>
        <c:varyColors val="0"/>
        <c:ser>
          <c:idx val="0"/>
          <c:order val="0"/>
          <c:tx>
            <c:strRef>
              <c:f>'POL. SEG. CIUDADANA'!$B$4</c:f>
              <c:strCache>
                <c:ptCount val="1"/>
                <c:pt idx="0">
                  <c:v>Meta Planeada</c:v>
                </c:pt>
              </c:strCache>
            </c:strRef>
          </c:tx>
          <c:spPr>
            <a:solidFill>
              <a:srgbClr val="B38E5D"/>
            </a:solidFill>
            <a:ln>
              <a:noFill/>
            </a:ln>
            <a:effectLst/>
          </c:spPr>
          <c:invertIfNegative val="0"/>
          <c:dLbls>
            <c:dLbl>
              <c:idx val="1"/>
              <c:layout>
                <c:manualLayout>
                  <c:x val="-2.4394762318608074E-2"/>
                  <c:y val="-8.645364427814568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67-4F8B-894B-7A9C3144116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CIUDADANA'!$C$4:$D$4</c:f>
              <c:numCache>
                <c:formatCode>#,##0</c:formatCode>
                <c:ptCount val="2"/>
                <c:pt idx="0">
                  <c:v>360</c:v>
                </c:pt>
                <c:pt idx="1">
                  <c:v>2733</c:v>
                </c:pt>
              </c:numCache>
            </c:numRef>
          </c:val>
          <c:extLst>
            <c:ext xmlns:c16="http://schemas.microsoft.com/office/drawing/2014/chart" uri="{C3380CC4-5D6E-409C-BE32-E72D297353CC}">
              <c16:uniqueId val="{00000001-F167-4F8B-894B-7A9C31441162}"/>
            </c:ext>
          </c:extLst>
        </c:ser>
        <c:ser>
          <c:idx val="1"/>
          <c:order val="1"/>
          <c:tx>
            <c:strRef>
              <c:f>'POL. SEG. CIUDADANA'!$B$5</c:f>
              <c:strCache>
                <c:ptCount val="1"/>
                <c:pt idx="0">
                  <c:v>Meta Realizada</c:v>
                </c:pt>
              </c:strCache>
            </c:strRef>
          </c:tx>
          <c:spPr>
            <a:solidFill>
              <a:srgbClr val="D4C19C"/>
            </a:solidFill>
            <a:ln>
              <a:noFill/>
            </a:ln>
            <a:effectLst/>
          </c:spPr>
          <c:invertIfNegative val="0"/>
          <c:dLbls>
            <c:dLbl>
              <c:idx val="0"/>
              <c:layout>
                <c:manualLayout>
                  <c:x val="8.1315874395359918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167-4F8B-894B-7A9C31441162}"/>
                </c:ext>
              </c:extLst>
            </c:dLbl>
            <c:dLbl>
              <c:idx val="1"/>
              <c:layout>
                <c:manualLayout>
                  <c:x val="2.168423317209587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167-4F8B-894B-7A9C3144116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CIUDADANA'!$C$5:$D$5</c:f>
              <c:numCache>
                <c:formatCode>#,##0</c:formatCode>
                <c:ptCount val="2"/>
                <c:pt idx="0">
                  <c:v>362</c:v>
                </c:pt>
                <c:pt idx="1">
                  <c:v>2724</c:v>
                </c:pt>
              </c:numCache>
            </c:numRef>
          </c:val>
          <c:extLst>
            <c:ext xmlns:c16="http://schemas.microsoft.com/office/drawing/2014/chart" uri="{C3380CC4-5D6E-409C-BE32-E72D297353CC}">
              <c16:uniqueId val="{00000004-F167-4F8B-894B-7A9C31441162}"/>
            </c:ext>
          </c:extLst>
        </c:ser>
        <c:dLbls>
          <c:showLegendKey val="0"/>
          <c:showVal val="1"/>
          <c:showCatName val="0"/>
          <c:showSerName val="0"/>
          <c:showPercent val="0"/>
          <c:showBubbleSize val="0"/>
        </c:dLbls>
        <c:gapWidth val="219"/>
        <c:axId val="137705720"/>
        <c:axId val="13770689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9.0022315251906182E-2"/>
                  <c:y val="7.1479357558349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167-4F8B-894B-7A9C31441162}"/>
                </c:ext>
              </c:extLst>
            </c:dLbl>
            <c:dLbl>
              <c:idx val="1"/>
              <c:layout>
                <c:manualLayout>
                  <c:x val="-3.7034037266059798E-2"/>
                  <c:y val="-7.5850964006511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167-4F8B-894B-7A9C31441162}"/>
                </c:ext>
              </c:extLst>
            </c:dLbl>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CIUDADANA'!$C$6:$D$6</c:f>
              <c:numCache>
                <c:formatCode>0.00%</c:formatCode>
                <c:ptCount val="2"/>
                <c:pt idx="0">
                  <c:v>1.0055555555555555</c:v>
                </c:pt>
                <c:pt idx="1">
                  <c:v>0.99670691547749724</c:v>
                </c:pt>
              </c:numCache>
            </c:numRef>
          </c:val>
          <c:smooth val="0"/>
          <c:extLst>
            <c:ext xmlns:c16="http://schemas.microsoft.com/office/drawing/2014/chart" uri="{C3380CC4-5D6E-409C-BE32-E72D297353CC}">
              <c16:uniqueId val="{00000007-F167-4F8B-894B-7A9C31441162}"/>
            </c:ext>
          </c:extLst>
        </c:ser>
        <c:dLbls>
          <c:showLegendKey val="0"/>
          <c:showVal val="0"/>
          <c:showCatName val="0"/>
          <c:showSerName val="0"/>
          <c:showPercent val="0"/>
          <c:showBubbleSize val="0"/>
        </c:dLbls>
        <c:marker val="1"/>
        <c:smooth val="0"/>
        <c:axId val="137707680"/>
        <c:axId val="137707288"/>
      </c:lineChart>
      <c:catAx>
        <c:axId val="1377057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6896"/>
        <c:crosses val="autoZero"/>
        <c:auto val="1"/>
        <c:lblAlgn val="ctr"/>
        <c:lblOffset val="100"/>
        <c:noMultiLvlLbl val="0"/>
      </c:catAx>
      <c:valAx>
        <c:axId val="1377068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5720"/>
        <c:crosses val="autoZero"/>
        <c:crossBetween val="between"/>
      </c:valAx>
      <c:valAx>
        <c:axId val="13770728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7680"/>
        <c:crosses val="max"/>
        <c:crossBetween val="between"/>
      </c:valAx>
      <c:catAx>
        <c:axId val="137707680"/>
        <c:scaling>
          <c:orientation val="minMax"/>
        </c:scaling>
        <c:delete val="1"/>
        <c:axPos val="t"/>
        <c:numFmt formatCode="General" sourceLinked="1"/>
        <c:majorTickMark val="out"/>
        <c:minorTickMark val="none"/>
        <c:tickLblPos val="nextTo"/>
        <c:crossAx val="137707288"/>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LOGRADAS POR TRIMESTRE Y ACUMULADO ANUAL DE LAS ACTIVIDADES PROGRAMADAS EN EL 2025</a:t>
            </a:r>
          </a:p>
        </c:rich>
      </c:tx>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'POL. TURÍSTICA'!$F$4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TURÍSTICA'!$G$4</c:f>
              <c:numCache>
                <c:formatCode>#,##0</c:formatCode>
                <c:ptCount val="1"/>
                <c:pt idx="0">
                  <c:v>364</c:v>
                </c:pt>
              </c:numCache>
            </c:numRef>
          </c:val>
          <c:extLst>
            <c:ext xmlns:c16="http://schemas.microsoft.com/office/drawing/2014/chart" uri="{C3380CC4-5D6E-409C-BE32-E72D297353CC}">
              <c16:uniqueId val="{00000000-E3E9-4146-8FAF-5461EB1B3349}"/>
            </c:ext>
          </c:extLst>
        </c:ser>
        <c:ser>
          <c:idx val="1"/>
          <c:order val="1"/>
          <c:tx>
            <c:strRef>
              <c:f>'POL. TURÍSTICA'!$F$5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TURÍSTICA'!$G$5</c:f>
              <c:numCache>
                <c:formatCode>#,##0</c:formatCode>
                <c:ptCount val="1"/>
                <c:pt idx="0">
                  <c:v>360</c:v>
                </c:pt>
              </c:numCache>
            </c:numRef>
          </c:val>
          <c:extLst>
            <c:ext xmlns:c16="http://schemas.microsoft.com/office/drawing/2014/chart" uri="{C3380CC4-5D6E-409C-BE32-E72D297353CC}">
              <c16:uniqueId val="{00000001-E3E9-4146-8FAF-5461EB1B3349}"/>
            </c:ext>
          </c:extLst>
        </c:ser>
        <c:dLbls>
          <c:showLegendKey val="0"/>
          <c:showVal val="1"/>
          <c:showCatName val="0"/>
          <c:showSerName val="0"/>
          <c:showPercent val="0"/>
          <c:showBubbleSize val="0"/>
        </c:dLbls>
        <c:gapWidth val="219"/>
        <c:overlap val="-27"/>
        <c:axId val="137713952"/>
        <c:axId val="137714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3.0519975783673624E-2"/>
                  <c:y val="-1.2645307709799145E-2"/>
                </c:manualLayout>
              </c:layout>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3E9-4146-8FAF-5461EB1B334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TURÍSTICA'!$G$6</c:f>
              <c:numCache>
                <c:formatCode>0.00%</c:formatCode>
                <c:ptCount val="1"/>
                <c:pt idx="0">
                  <c:v>0.98901098901098905</c:v>
                </c:pt>
              </c:numCache>
            </c:numRef>
          </c:val>
          <c:smooth val="0"/>
          <c:extLst>
            <c:ext xmlns:c16="http://schemas.microsoft.com/office/drawing/2014/chart" uri="{C3380CC4-5D6E-409C-BE32-E72D297353CC}">
              <c16:uniqueId val="{00000003-E3E9-4146-8FAF-5461EB1B3349}"/>
            </c:ext>
          </c:extLst>
        </c:ser>
        <c:dLbls>
          <c:showLegendKey val="0"/>
          <c:showVal val="1"/>
          <c:showCatName val="0"/>
          <c:showSerName val="0"/>
          <c:showPercent val="0"/>
          <c:showBubbleSize val="0"/>
        </c:dLbls>
        <c:marker val="1"/>
        <c:smooth val="0"/>
        <c:axId val="137716304"/>
        <c:axId val="137714736"/>
      </c:lineChart>
      <c:catAx>
        <c:axId val="13771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4344"/>
        <c:crosses val="autoZero"/>
        <c:auto val="0"/>
        <c:lblAlgn val="ctr"/>
        <c:lblOffset val="100"/>
        <c:noMultiLvlLbl val="0"/>
      </c:catAx>
      <c:valAx>
        <c:axId val="1377143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3952"/>
        <c:crosses val="autoZero"/>
        <c:crossBetween val="between"/>
      </c:valAx>
      <c:valAx>
        <c:axId val="13771473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6304"/>
        <c:crosses val="max"/>
        <c:crossBetween val="between"/>
      </c:valAx>
      <c:catAx>
        <c:axId val="137716304"/>
        <c:scaling>
          <c:orientation val="minMax"/>
        </c:scaling>
        <c:delete val="1"/>
        <c:axPos val="b"/>
        <c:numFmt formatCode="General" sourceLinked="1"/>
        <c:majorTickMark val="none"/>
        <c:minorTickMark val="none"/>
        <c:tickLblPos val="nextTo"/>
        <c:crossAx val="137714736"/>
        <c:crosses val="autoZero"/>
        <c:auto val="0"/>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ALCANZADAS DURANTE EL SEGUNDO TRIMESTRE DEL 2025 EN UNIDADES Y PORCENTAJES POR ACTIVIDAD</a:t>
            </a:r>
          </a:p>
        </c:rich>
      </c:tx>
      <c:layout>
        <c:manualLayout>
          <c:xMode val="edge"/>
          <c:yMode val="edge"/>
          <c:x val="0.1047730815658091"/>
          <c:y val="0"/>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8.4549057704998917E-2"/>
          <c:y val="0.22697694449902373"/>
          <c:w val="0.83248207952854647"/>
          <c:h val="0.58752875005154215"/>
        </c:manualLayout>
      </c:layout>
      <c:barChart>
        <c:barDir val="col"/>
        <c:grouping val="clustered"/>
        <c:varyColors val="0"/>
        <c:ser>
          <c:idx val="0"/>
          <c:order val="0"/>
          <c:tx>
            <c:strRef>
              <c:f>'POL. TURÍSTICA'!$B$4</c:f>
              <c:strCache>
                <c:ptCount val="1"/>
                <c:pt idx="0">
                  <c:v>Meta Planeada</c:v>
                </c:pt>
              </c:strCache>
            </c:strRef>
          </c:tx>
          <c:spPr>
            <a:solidFill>
              <a:srgbClr val="B38E5D"/>
            </a:solidFill>
            <a:ln>
              <a:noFill/>
            </a:ln>
            <a:effectLst/>
          </c:spPr>
          <c:invertIfNegative val="0"/>
          <c:dLbls>
            <c:dLbl>
              <c:idx val="1"/>
              <c:layout>
                <c:manualLayout>
                  <c:x val="-7.3741461652162055E-2"/>
                  <c:y val="4.1359824308657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1E-4249-920C-B24F5F7C3BC4}"/>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TURÍSTICA'!$C$4:$D$4</c:f>
              <c:numCache>
                <c:formatCode>#,##0</c:formatCode>
                <c:ptCount val="2"/>
                <c:pt idx="0" formatCode="General">
                  <c:v>728</c:v>
                </c:pt>
                <c:pt idx="1">
                  <c:v>1</c:v>
                </c:pt>
              </c:numCache>
            </c:numRef>
          </c:val>
          <c:extLst>
            <c:ext xmlns:c16="http://schemas.microsoft.com/office/drawing/2014/chart" uri="{C3380CC4-5D6E-409C-BE32-E72D297353CC}">
              <c16:uniqueId val="{00000001-461E-4249-920C-B24F5F7C3BC4}"/>
            </c:ext>
          </c:extLst>
        </c:ser>
        <c:ser>
          <c:idx val="1"/>
          <c:order val="1"/>
          <c:tx>
            <c:strRef>
              <c:f>'POL. TURÍSTICA'!$B$5</c:f>
              <c:strCache>
                <c:ptCount val="1"/>
                <c:pt idx="0">
                  <c:v>Meta Realizada</c:v>
                </c:pt>
              </c:strCache>
            </c:strRef>
          </c:tx>
          <c:spPr>
            <a:solidFill>
              <a:srgbClr val="D4C19C"/>
            </a:solidFill>
            <a:ln>
              <a:noFill/>
            </a:ln>
            <a:effectLst/>
          </c:spPr>
          <c:invertIfNegative val="0"/>
          <c:dLbls>
            <c:dLbl>
              <c:idx val="1"/>
              <c:layout>
                <c:manualLayout>
                  <c:x val="2.3008284988039092E-2"/>
                  <c:y val="2.30961031352841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61E-4249-920C-B24F5F7C3BC4}"/>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TURÍSTICA'!$C$5:$D$5</c:f>
              <c:numCache>
                <c:formatCode>#,##0</c:formatCode>
                <c:ptCount val="2"/>
                <c:pt idx="0">
                  <c:v>718</c:v>
                </c:pt>
                <c:pt idx="1">
                  <c:v>1</c:v>
                </c:pt>
              </c:numCache>
            </c:numRef>
          </c:val>
          <c:extLst>
            <c:ext xmlns:c16="http://schemas.microsoft.com/office/drawing/2014/chart" uri="{C3380CC4-5D6E-409C-BE32-E72D297353CC}">
              <c16:uniqueId val="{00000003-461E-4249-920C-B24F5F7C3BC4}"/>
            </c:ext>
          </c:extLst>
        </c:ser>
        <c:dLbls>
          <c:showLegendKey val="0"/>
          <c:showVal val="1"/>
          <c:showCatName val="0"/>
          <c:showSerName val="0"/>
          <c:showPercent val="0"/>
          <c:showBubbleSize val="0"/>
        </c:dLbls>
        <c:gapWidth val="219"/>
        <c:axId val="137693568"/>
        <c:axId val="1376947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783636090497087"/>
                  <c:y val="-1.40711857353015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61E-4249-920C-B24F5F7C3BC4}"/>
                </c:ext>
              </c:extLst>
            </c:dLbl>
            <c:dLbl>
              <c:idx val="1"/>
              <c:layout>
                <c:manualLayout>
                  <c:x val="-5.8694823285740987E-2"/>
                  <c:y val="5.94857881567852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61E-4249-920C-B24F5F7C3BC4}"/>
                </c:ext>
              </c:extLst>
            </c:dLbl>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TURÍSTICA'!$C$6:$D$6</c:f>
              <c:numCache>
                <c:formatCode>0%</c:formatCode>
                <c:ptCount val="2"/>
                <c:pt idx="0" formatCode="0.00%">
                  <c:v>0.98626373626373631</c:v>
                </c:pt>
                <c:pt idx="1">
                  <c:v>1</c:v>
                </c:pt>
              </c:numCache>
            </c:numRef>
          </c:val>
          <c:smooth val="0"/>
          <c:extLst>
            <c:ext xmlns:c16="http://schemas.microsoft.com/office/drawing/2014/chart" uri="{C3380CC4-5D6E-409C-BE32-E72D297353CC}">
              <c16:uniqueId val="{00000006-461E-4249-920C-B24F5F7C3BC4}"/>
            </c:ext>
          </c:extLst>
        </c:ser>
        <c:dLbls>
          <c:showLegendKey val="0"/>
          <c:showVal val="0"/>
          <c:showCatName val="0"/>
          <c:showSerName val="0"/>
          <c:showPercent val="0"/>
          <c:showBubbleSize val="0"/>
        </c:dLbls>
        <c:marker val="1"/>
        <c:smooth val="0"/>
        <c:axId val="137699056"/>
        <c:axId val="137690432"/>
      </c:lineChart>
      <c:catAx>
        <c:axId val="1376935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4744"/>
        <c:crosses val="autoZero"/>
        <c:auto val="1"/>
        <c:lblAlgn val="ctr"/>
        <c:lblOffset val="100"/>
        <c:noMultiLvlLbl val="0"/>
      </c:catAx>
      <c:valAx>
        <c:axId val="137694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3568"/>
        <c:crosses val="autoZero"/>
        <c:crossBetween val="between"/>
      </c:valAx>
      <c:valAx>
        <c:axId val="137690432"/>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9056"/>
        <c:crosses val="max"/>
        <c:crossBetween val="between"/>
      </c:valAx>
      <c:catAx>
        <c:axId val="137699056"/>
        <c:scaling>
          <c:orientation val="minMax"/>
        </c:scaling>
        <c:delete val="1"/>
        <c:axPos val="t"/>
        <c:numFmt formatCode="General" sourceLinked="1"/>
        <c:majorTickMark val="out"/>
        <c:minorTickMark val="none"/>
        <c:tickLblPos val="nextTo"/>
        <c:crossAx val="137690432"/>
        <c:crosses val="max"/>
        <c:auto val="1"/>
        <c:lblAlgn val="ctr"/>
        <c:lblOffset val="100"/>
        <c:noMultiLvlLbl val="0"/>
      </c:catAx>
      <c:spPr>
        <a:noFill/>
        <a:ln>
          <a:noFill/>
        </a:ln>
        <a:effectLst/>
      </c:spPr>
    </c:plotArea>
    <c:legend>
      <c:legendPos val="b"/>
      <c:layout>
        <c:manualLayout>
          <c:xMode val="edge"/>
          <c:yMode val="edge"/>
          <c:x val="0.1312772866871702"/>
          <c:y val="0.8850957747380489"/>
          <c:w val="0.72362812006840471"/>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dirty="0"/>
              <a:t>METAS LOGRADAS POR TRIMESTRE Y ACUMULADO ANUAL DE LAS ACTIVIDADES PROGRAMADAS EN EL 2025</a:t>
            </a:r>
          </a:p>
        </c:rich>
      </c:tx>
      <c:layout>
        <c:manualLayout>
          <c:xMode val="edge"/>
          <c:yMode val="edge"/>
          <c:x val="0.16245313656934746"/>
          <c:y val="0"/>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5484985283767977E-2"/>
          <c:y val="0.15561339518942335"/>
          <c:w val="0.86232607588707622"/>
          <c:h val="0.68763299253011623"/>
        </c:manualLayout>
      </c:layout>
      <c:barChart>
        <c:barDir val="col"/>
        <c:grouping val="clustered"/>
        <c:varyColors val="0"/>
        <c:ser>
          <c:idx val="0"/>
          <c:order val="0"/>
          <c:tx>
            <c:strRef>
              <c:f>'ACADEMIA DE POLICÍA'!$E$4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POLICÍA'!$F$4</c:f>
              <c:numCache>
                <c:formatCode>General</c:formatCode>
                <c:ptCount val="1"/>
                <c:pt idx="0">
                  <c:v>550</c:v>
                </c:pt>
              </c:numCache>
            </c:numRef>
          </c:val>
          <c:extLst>
            <c:ext xmlns:c16="http://schemas.microsoft.com/office/drawing/2014/chart" uri="{C3380CC4-5D6E-409C-BE32-E72D297353CC}">
              <c16:uniqueId val="{00000000-0494-4FD5-9CCC-CC8B69A22F16}"/>
            </c:ext>
          </c:extLst>
        </c:ser>
        <c:ser>
          <c:idx val="1"/>
          <c:order val="1"/>
          <c:tx>
            <c:strRef>
              <c:f>'ACADEMIA DE POLICÍA'!$E$5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POLICÍA'!$F$5</c:f>
              <c:numCache>
                <c:formatCode>#,##0</c:formatCode>
                <c:ptCount val="1"/>
                <c:pt idx="0">
                  <c:v>413</c:v>
                </c:pt>
              </c:numCache>
            </c:numRef>
          </c:val>
          <c:extLst>
            <c:ext xmlns:c16="http://schemas.microsoft.com/office/drawing/2014/chart" uri="{C3380CC4-5D6E-409C-BE32-E72D297353CC}">
              <c16:uniqueId val="{00000001-0494-4FD5-9CCC-CC8B69A22F16}"/>
            </c:ext>
          </c:extLst>
        </c:ser>
        <c:dLbls>
          <c:showLegendKey val="0"/>
          <c:showVal val="1"/>
          <c:showCatName val="0"/>
          <c:showSerName val="0"/>
          <c:showPercent val="0"/>
          <c:showBubbleSize val="0"/>
        </c:dLbls>
        <c:gapWidth val="219"/>
        <c:overlap val="-27"/>
        <c:axId val="137696312"/>
        <c:axId val="13768964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5829120592708574E-2"/>
                  <c:y val="1.0883330335420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94-4FD5-9CCC-CC8B69A22F16}"/>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POLICÍA'!$F$6</c:f>
              <c:numCache>
                <c:formatCode>0.00%</c:formatCode>
                <c:ptCount val="1"/>
                <c:pt idx="0">
                  <c:v>0.75090909090909086</c:v>
                </c:pt>
              </c:numCache>
            </c:numRef>
          </c:val>
          <c:smooth val="0"/>
          <c:extLst>
            <c:ext xmlns:c16="http://schemas.microsoft.com/office/drawing/2014/chart" uri="{C3380CC4-5D6E-409C-BE32-E72D297353CC}">
              <c16:uniqueId val="{00000003-0494-4FD5-9CCC-CC8B69A22F16}"/>
            </c:ext>
          </c:extLst>
        </c:ser>
        <c:dLbls>
          <c:showLegendKey val="0"/>
          <c:showVal val="1"/>
          <c:showCatName val="0"/>
          <c:showSerName val="0"/>
          <c:showPercent val="0"/>
          <c:showBubbleSize val="0"/>
        </c:dLbls>
        <c:marker val="1"/>
        <c:smooth val="0"/>
        <c:axId val="137692784"/>
        <c:axId val="137694352"/>
      </c:lineChart>
      <c:catAx>
        <c:axId val="137696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89648"/>
        <c:crosses val="autoZero"/>
        <c:auto val="0"/>
        <c:lblAlgn val="ctr"/>
        <c:lblOffset val="100"/>
        <c:noMultiLvlLbl val="0"/>
      </c:catAx>
      <c:valAx>
        <c:axId val="13768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6312"/>
        <c:crosses val="autoZero"/>
        <c:crossBetween val="between"/>
      </c:valAx>
      <c:valAx>
        <c:axId val="137694352"/>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2784"/>
        <c:crosses val="max"/>
        <c:crossBetween val="between"/>
      </c:valAx>
      <c:catAx>
        <c:axId val="137692784"/>
        <c:scaling>
          <c:orientation val="minMax"/>
        </c:scaling>
        <c:delete val="1"/>
        <c:axPos val="b"/>
        <c:numFmt formatCode="General" sourceLinked="1"/>
        <c:majorTickMark val="none"/>
        <c:minorTickMark val="none"/>
        <c:tickLblPos val="nextTo"/>
        <c:crossAx val="137694352"/>
        <c:crosses val="autoZero"/>
        <c:auto val="0"/>
        <c:lblAlgn val="ctr"/>
        <c:lblOffset val="100"/>
        <c:noMultiLvlLbl val="0"/>
      </c:catAx>
      <c:spPr>
        <a:noFill/>
        <a:ln>
          <a:noFill/>
        </a:ln>
        <a:effectLst/>
      </c:spPr>
    </c:plotArea>
    <c:legend>
      <c:legendPos val="b"/>
      <c:layout>
        <c:manualLayout>
          <c:xMode val="edge"/>
          <c:yMode val="edge"/>
          <c:x val="0.11974830387472511"/>
          <c:y val="0.90979503454572896"/>
          <c:w val="0.76050339225054975"/>
          <c:h val="7.592413995508849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s-MX" sz="900" b="0" i="0" baseline="0" dirty="0">
                <a:effectLst/>
                <a:latin typeface="Arial" panose="020B0604020202020204" pitchFamily="34" charset="0"/>
                <a:cs typeface="Arial" panose="020B0604020202020204" pitchFamily="34" charset="0"/>
              </a:rPr>
              <a:t>METAS ALCANZADAS DURANTE EL SEGUNDO TRIMESTRE DEL 2025 EN UNIDADES Y PORCENTAJES POR ACTIVIDAD</a:t>
            </a:r>
            <a:endParaRPr lang="es-MX" sz="900" b="0" dirty="0">
              <a:effectLst/>
              <a:latin typeface="Arial" panose="020B0604020202020204" pitchFamily="34" charset="0"/>
              <a:cs typeface="Arial" panose="020B0604020202020204" pitchFamily="34" charset="0"/>
            </a:endParaRPr>
          </a:p>
        </c:rich>
      </c:tx>
      <c:layout>
        <c:manualLayout>
          <c:xMode val="edge"/>
          <c:yMode val="edge"/>
          <c:x val="0.1025579484609168"/>
          <c:y val="2.8561650998364638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5.8183845660267242E-2"/>
          <c:y val="0.19369559652057619"/>
          <c:w val="0.86713132517658065"/>
          <c:h val="0.61078378492851892"/>
        </c:manualLayout>
      </c:layout>
      <c:barChart>
        <c:barDir val="col"/>
        <c:grouping val="clustered"/>
        <c:varyColors val="0"/>
        <c:ser>
          <c:idx val="0"/>
          <c:order val="0"/>
          <c:tx>
            <c:strRef>
              <c:f>'ACADEMIA DE POLICÍA'!$B$4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POLICÍA'!$C$4</c:f>
              <c:numCache>
                <c:formatCode>General</c:formatCode>
                <c:ptCount val="1"/>
                <c:pt idx="0">
                  <c:v>0</c:v>
                </c:pt>
              </c:numCache>
            </c:numRef>
          </c:val>
          <c:extLst>
            <c:ext xmlns:c16="http://schemas.microsoft.com/office/drawing/2014/chart" uri="{C3380CC4-5D6E-409C-BE32-E72D297353CC}">
              <c16:uniqueId val="{00000000-EB29-418A-8D5D-7E7EE85F352C}"/>
            </c:ext>
          </c:extLst>
        </c:ser>
        <c:ser>
          <c:idx val="1"/>
          <c:order val="1"/>
          <c:tx>
            <c:strRef>
              <c:f>'ACADEMIA DE POLICÍA'!$B$5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POLICÍA'!$C$5</c:f>
              <c:numCache>
                <c:formatCode>#,##0</c:formatCode>
                <c:ptCount val="1"/>
                <c:pt idx="0">
                  <c:v>0</c:v>
                </c:pt>
              </c:numCache>
            </c:numRef>
          </c:val>
          <c:extLst>
            <c:ext xmlns:c16="http://schemas.microsoft.com/office/drawing/2014/chart" uri="{C3380CC4-5D6E-409C-BE32-E72D297353CC}">
              <c16:uniqueId val="{00000001-EB29-418A-8D5D-7E7EE85F352C}"/>
            </c:ext>
          </c:extLst>
        </c:ser>
        <c:dLbls>
          <c:showLegendKey val="0"/>
          <c:showVal val="1"/>
          <c:showCatName val="0"/>
          <c:showSerName val="0"/>
          <c:showPercent val="0"/>
          <c:showBubbleSize val="0"/>
        </c:dLbls>
        <c:gapWidth val="219"/>
        <c:axId val="137695528"/>
        <c:axId val="13768768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6140236831194912E-2"/>
                  <c:y val="-8.847065102947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B29-418A-8D5D-7E7EE85F352C}"/>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POLICÍA'!$C$6</c:f>
              <c:numCache>
                <c:formatCode>0%</c:formatCode>
                <c:ptCount val="1"/>
                <c:pt idx="0">
                  <c:v>0</c:v>
                </c:pt>
              </c:numCache>
            </c:numRef>
          </c:val>
          <c:smooth val="0"/>
          <c:extLst>
            <c:ext xmlns:c16="http://schemas.microsoft.com/office/drawing/2014/chart" uri="{C3380CC4-5D6E-409C-BE32-E72D297353CC}">
              <c16:uniqueId val="{00000003-EB29-418A-8D5D-7E7EE85F352C}"/>
            </c:ext>
          </c:extLst>
        </c:ser>
        <c:dLbls>
          <c:showLegendKey val="0"/>
          <c:showVal val="0"/>
          <c:showCatName val="0"/>
          <c:showSerName val="0"/>
          <c:showPercent val="0"/>
          <c:showBubbleSize val="0"/>
        </c:dLbls>
        <c:marker val="1"/>
        <c:smooth val="0"/>
        <c:axId val="137689256"/>
        <c:axId val="137696704"/>
      </c:lineChart>
      <c:catAx>
        <c:axId val="1376955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7687688"/>
        <c:crosses val="autoZero"/>
        <c:auto val="1"/>
        <c:lblAlgn val="ctr"/>
        <c:lblOffset val="100"/>
        <c:noMultiLvlLbl val="0"/>
      </c:catAx>
      <c:valAx>
        <c:axId val="137687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7695528"/>
        <c:crosses val="autoZero"/>
        <c:crossBetween val="between"/>
      </c:valAx>
      <c:valAx>
        <c:axId val="137696704"/>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7689256"/>
        <c:crosses val="max"/>
        <c:crossBetween val="between"/>
      </c:valAx>
      <c:catAx>
        <c:axId val="137689256"/>
        <c:scaling>
          <c:orientation val="minMax"/>
        </c:scaling>
        <c:delete val="1"/>
        <c:axPos val="t"/>
        <c:numFmt formatCode="General" sourceLinked="1"/>
        <c:majorTickMark val="out"/>
        <c:minorTickMark val="none"/>
        <c:tickLblPos val="nextTo"/>
        <c:crossAx val="137696704"/>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Marcador de pie de página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76C19C3-30EB-4D75-94E8-03183882AABA}" type="slidenum">
              <a:rPr lang="es-MX" smtClean="0"/>
              <a:t>‹Nº›</a:t>
            </a:fld>
            <a:endParaRPr lang="es-MX"/>
          </a:p>
        </p:txBody>
      </p:sp>
    </p:spTree>
    <p:extLst>
      <p:ext uri="{BB962C8B-B14F-4D97-AF65-F5344CB8AC3E}">
        <p14:creationId xmlns:p14="http://schemas.microsoft.com/office/powerpoint/2010/main" val="14329472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09C5B2D6-98E2-4A17-B019-2A41A92AFA7C}" type="datetimeFigureOut">
              <a:rPr lang="es-MX" smtClean="0"/>
              <a:t>19/08/2025</a:t>
            </a:fld>
            <a:endParaRPr lang="es-MX"/>
          </a:p>
        </p:txBody>
      </p:sp>
      <p:sp>
        <p:nvSpPr>
          <p:cNvPr id="4" name="Marcador de imagen de diapositiva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415D2BF-5835-4A5F-AE5E-0C0C93252F5D}" type="slidenum">
              <a:rPr lang="es-MX" smtClean="0"/>
              <a:t>‹Nº›</a:t>
            </a:fld>
            <a:endParaRPr lang="es-MX"/>
          </a:p>
        </p:txBody>
      </p:sp>
    </p:spTree>
    <p:extLst>
      <p:ext uri="{BB962C8B-B14F-4D97-AF65-F5344CB8AC3E}">
        <p14:creationId xmlns:p14="http://schemas.microsoft.com/office/powerpoint/2010/main" val="2133857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19/08/2025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57559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19/08/2025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06975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19/08/2025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21225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19/08/2025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81809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C9CBACE4-8814-4607-9D18-E84C38392DAB}" type="datetimeFigureOut">
              <a:rPr lang="es-MX" smtClean="0"/>
              <a:t>19/08/2025</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41826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C9CBACE4-8814-4607-9D18-E84C38392DAB}" type="datetimeFigureOut">
              <a:rPr lang="es-MX" smtClean="0"/>
              <a:t>19/08/2025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142576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C9CBACE4-8814-4607-9D18-E84C38392DAB}" type="datetimeFigureOut">
              <a:rPr lang="es-MX" smtClean="0"/>
              <a:t>19/08/2025</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76337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48CCF49C-C422-4BDB-AEFF-3E77C8446608}" type="slidenum">
              <a:rPr lang="es-MX" smtClean="0"/>
              <a:t>‹Nº›</a:t>
            </a:fld>
            <a:endParaRPr lang="es-MX"/>
          </a:p>
        </p:txBody>
      </p:sp>
      <p:sp>
        <p:nvSpPr>
          <p:cNvPr id="6" name="Rectángulo 5"/>
          <p:cNvSpPr/>
          <p:nvPr userDrawn="1"/>
        </p:nvSpPr>
        <p:spPr>
          <a:xfrm>
            <a:off x="0" y="0"/>
            <a:ext cx="5591908" cy="39858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Rectángulo 6"/>
          <p:cNvSpPr/>
          <p:nvPr userDrawn="1"/>
        </p:nvSpPr>
        <p:spPr>
          <a:xfrm>
            <a:off x="0" y="6459415"/>
            <a:ext cx="5591908" cy="39858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p:cNvSpPr/>
          <p:nvPr userDrawn="1"/>
        </p:nvSpPr>
        <p:spPr>
          <a:xfrm>
            <a:off x="5591908" y="0"/>
            <a:ext cx="6598892"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Rectángulo 8"/>
          <p:cNvSpPr/>
          <p:nvPr userDrawn="1"/>
        </p:nvSpPr>
        <p:spPr>
          <a:xfrm>
            <a:off x="5849215" y="398584"/>
            <a:ext cx="6084277" cy="6060831"/>
          </a:xfrm>
          <a:prstGeom prst="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086821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9CBACE4-8814-4607-9D18-E84C38392DAB}" type="datetimeFigureOut">
              <a:rPr lang="es-MX" smtClean="0"/>
              <a:t>19/08/2025</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48CCF49C-C422-4BDB-AEFF-3E77C8446608}" type="slidenum">
              <a:rPr lang="es-MX" smtClean="0"/>
              <a:t>‹Nº›</a:t>
            </a:fld>
            <a:endParaRPr lang="es-MX"/>
          </a:p>
        </p:txBody>
      </p:sp>
      <p:pic>
        <p:nvPicPr>
          <p:cNvPr id="5" name="Imagen 4"/>
          <p:cNvPicPr>
            <a:picLocks noChangeAspect="1"/>
          </p:cNvPicPr>
          <p:nvPr userDrawn="1"/>
        </p:nvPicPr>
        <p:blipFill>
          <a:blip r:embed="rId2"/>
          <a:stretch>
            <a:fillRect/>
          </a:stretch>
        </p:blipFill>
        <p:spPr>
          <a:xfrm>
            <a:off x="200538" y="1122901"/>
            <a:ext cx="11827265" cy="103641"/>
          </a:xfrm>
          <a:prstGeom prst="rect">
            <a:avLst/>
          </a:prstGeom>
        </p:spPr>
      </p:pic>
    </p:spTree>
    <p:extLst>
      <p:ext uri="{BB962C8B-B14F-4D97-AF65-F5344CB8AC3E}">
        <p14:creationId xmlns:p14="http://schemas.microsoft.com/office/powerpoint/2010/main" val="15676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19/08/2025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89559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19/08/2025</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305484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CBACE4-8814-4607-9D18-E84C38392DAB}" type="datetimeFigureOut">
              <a:rPr lang="es-MX" smtClean="0"/>
              <a:t>19/08/2025</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CF49C-C422-4BDB-AEFF-3E77C8446608}" type="slidenum">
              <a:rPr lang="es-MX" smtClean="0"/>
              <a:t>‹Nº›</a:t>
            </a:fld>
            <a:endParaRPr lang="es-MX"/>
          </a:p>
        </p:txBody>
      </p:sp>
    </p:spTree>
    <p:extLst>
      <p:ext uri="{BB962C8B-B14F-4D97-AF65-F5344CB8AC3E}">
        <p14:creationId xmlns:p14="http://schemas.microsoft.com/office/powerpoint/2010/main" val="2079660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g"/><Relationship Id="rId7" Type="http://schemas.openxmlformats.org/officeDocument/2006/relationships/image" Target="../media/image45.jpeg"/><Relationship Id="rId2" Type="http://schemas.openxmlformats.org/officeDocument/2006/relationships/image" Target="../media/image40.jp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g"/><Relationship Id="rId9" Type="http://schemas.openxmlformats.org/officeDocument/2006/relationships/image" Target="../media/image47.jpg"/></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49.jpg"/><Relationship Id="rId7" Type="http://schemas.openxmlformats.org/officeDocument/2006/relationships/image" Target="../media/image53.jpg"/><Relationship Id="rId2" Type="http://schemas.openxmlformats.org/officeDocument/2006/relationships/image" Target="../media/image48.jpg"/><Relationship Id="rId1" Type="http://schemas.openxmlformats.org/officeDocument/2006/relationships/slideLayout" Target="../slideLayouts/slideLayout7.xml"/><Relationship Id="rId6" Type="http://schemas.openxmlformats.org/officeDocument/2006/relationships/image" Target="../media/image52.jpg"/><Relationship Id="rId11" Type="http://schemas.openxmlformats.org/officeDocument/2006/relationships/image" Target="../media/image57.jpeg"/><Relationship Id="rId5" Type="http://schemas.openxmlformats.org/officeDocument/2006/relationships/image" Target="../media/image51.jpg"/><Relationship Id="rId10" Type="http://schemas.openxmlformats.org/officeDocument/2006/relationships/image" Target="../media/image56.jpg"/><Relationship Id="rId4" Type="http://schemas.openxmlformats.org/officeDocument/2006/relationships/image" Target="../media/image50.jpg"/><Relationship Id="rId9" Type="http://schemas.openxmlformats.org/officeDocument/2006/relationships/image" Target="../media/image5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032019" y="2637554"/>
            <a:ext cx="8844384" cy="1091389"/>
          </a:xfrm>
          <a:prstGeom prst="rect">
            <a:avLst/>
          </a:prstGeom>
          <a:noFill/>
        </p:spPr>
        <p:txBody>
          <a:bodyPr wrap="square" rtlCol="0">
            <a:spAutoFit/>
          </a:bodyPr>
          <a:lstStyle/>
          <a:p>
            <a:pPr algn="ctr">
              <a:lnSpc>
                <a:spcPct val="150000"/>
              </a:lnSpc>
            </a:pPr>
            <a:r>
              <a:rPr lang="es-MX" sz="2400" dirty="0">
                <a:latin typeface="Arial" panose="020B0604020202020204" pitchFamily="34" charset="0"/>
                <a:cs typeface="Arial" panose="020B0604020202020204" pitchFamily="34" charset="0"/>
              </a:rPr>
              <a:t>SUBCOMITÉ SECTORIAL DEL </a:t>
            </a:r>
            <a:r>
              <a:rPr lang="es-MX" sz="2400" b="1" dirty="0">
                <a:latin typeface="Arial" panose="020B0604020202020204" pitchFamily="34" charset="0"/>
                <a:cs typeface="Arial" panose="020B0604020202020204" pitchFamily="34" charset="0"/>
              </a:rPr>
              <a:t>EJE 3 TODOS POR LA PAZ</a:t>
            </a:r>
          </a:p>
          <a:p>
            <a:pPr algn="ctr">
              <a:lnSpc>
                <a:spcPct val="150000"/>
              </a:lnSpc>
            </a:pPr>
            <a:r>
              <a:rPr lang="es-MX" sz="2200" b="1" dirty="0">
                <a:latin typeface="Arial" panose="020B0604020202020204" pitchFamily="34" charset="0"/>
                <a:cs typeface="Arial" panose="020B0604020202020204" pitchFamily="34" charset="0"/>
              </a:rPr>
              <a:t>SEGUNDA SESIÓN ORDINARIA DEL EJERCICIO 2025</a:t>
            </a: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175440" y="555069"/>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2749973" y="4161731"/>
            <a:ext cx="9190127" cy="1610697"/>
          </a:xfrm>
          <a:prstGeom prst="rect">
            <a:avLst/>
          </a:prstGeom>
          <a:noFill/>
        </p:spPr>
        <p:txBody>
          <a:bodyPr wrap="square" rtlCol="0">
            <a:spAutoFit/>
          </a:bodyPr>
          <a:lstStyle/>
          <a:p>
            <a:pPr algn="ctr">
              <a:lnSpc>
                <a:spcPct val="150000"/>
              </a:lnSpc>
            </a:pPr>
            <a:r>
              <a:rPr lang="es-MX" dirty="0">
                <a:latin typeface="Arial" panose="020B0604020202020204" pitchFamily="34" charset="0"/>
                <a:cs typeface="Arial" panose="020B0604020202020204" pitchFamily="34" charset="0"/>
              </a:rPr>
              <a:t>PROGRAMA: </a:t>
            </a:r>
            <a:r>
              <a:rPr lang="es-MX" b="1" dirty="0">
                <a:latin typeface="Arial" panose="020B0604020202020204" pitchFamily="34" charset="0"/>
                <a:cs typeface="Arial" panose="020B0604020202020204" pitchFamily="34" charset="0"/>
              </a:rPr>
              <a:t>E-PPA 3.2 CANCÚN CONTIGO Y SIN VIOLENCIA.</a:t>
            </a:r>
          </a:p>
          <a:p>
            <a:pPr algn="ctr">
              <a:lnSpc>
                <a:spcPct val="150000"/>
              </a:lnSpc>
            </a:pPr>
            <a:r>
              <a:rPr lang="es-MX" sz="1600" b="1" dirty="0">
                <a:latin typeface="Arial" panose="020B0604020202020204" pitchFamily="34" charset="0"/>
                <a:cs typeface="Arial" panose="020B0604020202020204" pitchFamily="34" charset="0"/>
              </a:rPr>
              <a:t>INFORME DE AVANCE EN CUMPLIMIENTO DE METAS</a:t>
            </a:r>
          </a:p>
          <a:p>
            <a:pPr algn="ctr">
              <a:lnSpc>
                <a:spcPct val="150000"/>
              </a:lnSpc>
            </a:pPr>
            <a:r>
              <a:rPr lang="es-MX" sz="1600" u="sng" dirty="0">
                <a:latin typeface="Arial" panose="020B0604020202020204" pitchFamily="34" charset="0"/>
                <a:cs typeface="Arial" panose="020B0604020202020204" pitchFamily="34" charset="0"/>
              </a:rPr>
              <a:t>UNIDAD RESPONSABLE: </a:t>
            </a:r>
          </a:p>
          <a:p>
            <a:pPr algn="ctr">
              <a:lnSpc>
                <a:spcPct val="150000"/>
              </a:lnSpc>
            </a:pPr>
            <a:r>
              <a:rPr lang="es-MX" b="1" dirty="0">
                <a:latin typeface="Arial" panose="020B0604020202020204" pitchFamily="34" charset="0"/>
                <a:cs typeface="Arial" panose="020B0604020202020204" pitchFamily="34" charset="0"/>
              </a:rPr>
              <a:t>SECRETARÍA MUNICIPAL DE SEGURIDAD CIUDADANA Y TRÁNSITO</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35629" y="5882050"/>
            <a:ext cx="2334229" cy="646331"/>
          </a:xfrm>
          <a:prstGeom prst="rect">
            <a:avLst/>
          </a:prstGeom>
          <a:noFill/>
        </p:spPr>
        <p:txBody>
          <a:bodyPr wrap="none" rtlCol="0">
            <a:spAutoFit/>
          </a:bodyPr>
          <a:lstStyle/>
          <a:p>
            <a:r>
              <a:rPr lang="es-MX" dirty="0"/>
              <a:t>Cancún, Quintana Roo.</a:t>
            </a:r>
          </a:p>
          <a:p>
            <a:pPr algn="ctr"/>
            <a:r>
              <a:rPr lang="es-MX" dirty="0">
                <a:solidFill>
                  <a:srgbClr val="FF0000"/>
                </a:solidFill>
              </a:rPr>
              <a:t>31 de julio del 2025</a:t>
            </a:r>
          </a:p>
        </p:txBody>
      </p:sp>
      <p:pic>
        <p:nvPicPr>
          <p:cNvPr id="11" name="Imagen 10"/>
          <p:cNvPicPr/>
          <p:nvPr/>
        </p:nvPicPr>
        <p:blipFill>
          <a:blip r:embed="rId3" cstate="print">
            <a:extLst>
              <a:ext uri="{28A0092B-C50C-407E-A947-70E740481C1C}">
                <a14:useLocalDpi xmlns:a14="http://schemas.microsoft.com/office/drawing/2010/main" val="0"/>
              </a:ext>
            </a:extLst>
          </a:blip>
          <a:stretch>
            <a:fillRect/>
          </a:stretch>
        </p:blipFill>
        <p:spPr>
          <a:xfrm>
            <a:off x="327753" y="739369"/>
            <a:ext cx="4624104" cy="1309511"/>
          </a:xfrm>
          <a:prstGeom prst="rect">
            <a:avLst/>
          </a:prstGeom>
        </p:spPr>
      </p:pic>
      <p:pic>
        <p:nvPicPr>
          <p:cNvPr id="12" name="Imagen 11" descr="C:\Users\Usuario\AppData\Local\Microsoft\Windows\INetCache\Content.Word\LOGO.JPEG"/>
          <p:cNvPicPr/>
          <p:nvPr/>
        </p:nvPicPr>
        <p:blipFill>
          <a:blip r:embed="rId4" cstate="print">
            <a:extLst>
              <a:ext uri="{BEBA8EAE-BF5A-486C-A8C5-ECC9F3942E4B}">
                <a14:imgProps xmlns:a14="http://schemas.microsoft.com/office/drawing/2010/main">
                  <a14:imgLayer r:embed="rId5">
                    <a14:imgEffect>
                      <a14:backgroundRemoval t="4375" b="90000" l="185" r="96296">
                        <a14:foregroundMark x1="32222" y1="43125" x2="93889" y2="47500"/>
                        <a14:foregroundMark x1="95185" y1="82500" x2="31296" y2="80625"/>
                        <a14:foregroundMark x1="31111" y1="13125" x2="95741" y2="15000"/>
                        <a14:foregroundMark x1="92963" y1="20000" x2="94444" y2="68750"/>
                        <a14:foregroundMark x1="94444" y1="21250" x2="94815" y2="70625"/>
                        <a14:foregroundMark x1="77222" y1="25625" x2="77222" y2="25625"/>
                        <a14:foregroundMark x1="67407" y1="24375" x2="67407" y2="24375"/>
                        <a14:foregroundMark x1="87593" y1="28750" x2="87593" y2="28750"/>
                        <a14:foregroundMark x1="12222" y1="47500" x2="12222" y2="47500"/>
                      </a14:backgroundRemoval>
                    </a14:imgEffect>
                  </a14:imgLayer>
                </a14:imgProps>
              </a:ext>
              <a:ext uri="{28A0092B-C50C-407E-A947-70E740481C1C}">
                <a14:useLocalDpi xmlns:a14="http://schemas.microsoft.com/office/drawing/2010/main" val="0"/>
              </a:ext>
            </a:extLst>
          </a:blip>
          <a:srcRect/>
          <a:stretch>
            <a:fillRect/>
          </a:stretch>
        </p:blipFill>
        <p:spPr bwMode="auto">
          <a:xfrm>
            <a:off x="8277205" y="909265"/>
            <a:ext cx="3599198" cy="1007930"/>
          </a:xfrm>
          <a:prstGeom prst="rect">
            <a:avLst/>
          </a:prstGeom>
          <a:noFill/>
          <a:ln>
            <a:noFill/>
          </a:ln>
        </p:spPr>
      </p:pic>
      <p:pic>
        <p:nvPicPr>
          <p:cNvPr id="10" name="Imagen 9">
            <a:extLst>
              <a:ext uri="{FF2B5EF4-FFF2-40B4-BE49-F238E27FC236}">
                <a16:creationId xmlns:a16="http://schemas.microsoft.com/office/drawing/2014/main" id="{B44ECC4B-B9E4-489F-9918-18A48C8E58C3}"/>
              </a:ext>
            </a:extLst>
          </p:cNvPr>
          <p:cNvPicPr>
            <a:picLocks noChangeAspect="1"/>
          </p:cNvPicPr>
          <p:nvPr/>
        </p:nvPicPr>
        <p:blipFill>
          <a:blip r:embed="rId6"/>
          <a:stretch>
            <a:fillRect/>
          </a:stretch>
        </p:blipFill>
        <p:spPr>
          <a:xfrm>
            <a:off x="435629" y="2042924"/>
            <a:ext cx="2434376" cy="3729504"/>
          </a:xfrm>
          <a:prstGeom prst="rect">
            <a:avLst/>
          </a:prstGeom>
        </p:spPr>
      </p:pic>
    </p:spTree>
    <p:extLst>
      <p:ext uri="{BB962C8B-B14F-4D97-AF65-F5344CB8AC3E}">
        <p14:creationId xmlns:p14="http://schemas.microsoft.com/office/powerpoint/2010/main" val="4008960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047" y="1338463"/>
            <a:ext cx="3145931" cy="2359449"/>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047" y="3914602"/>
            <a:ext cx="3145931" cy="2359448"/>
          </a:xfrm>
          <a:prstGeom prst="rect">
            <a:avLst/>
          </a:prstGeom>
        </p:spPr>
      </p:pic>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6246" y="1307952"/>
            <a:ext cx="3133008" cy="2357588"/>
          </a:xfrm>
          <a:prstGeom prst="rect">
            <a:avLst/>
          </a:prstGeom>
        </p:spPr>
      </p:pic>
      <p:pic>
        <p:nvPicPr>
          <p:cNvPr id="8" name="Imagen 7"/>
          <p:cNvPicPr>
            <a:picLocks noChangeAspect="1"/>
          </p:cNvPicPr>
          <p:nvPr/>
        </p:nvPicPr>
        <p:blipFill rotWithShape="1">
          <a:blip r:embed="rId5" cstate="print">
            <a:extLst>
              <a:ext uri="{28A0092B-C50C-407E-A947-70E740481C1C}">
                <a14:useLocalDpi xmlns:a14="http://schemas.microsoft.com/office/drawing/2010/main" val="0"/>
              </a:ext>
            </a:extLst>
          </a:blip>
          <a:srcRect l="15449" r="12502"/>
          <a:stretch/>
        </p:blipFill>
        <p:spPr>
          <a:xfrm>
            <a:off x="4687590" y="3876740"/>
            <a:ext cx="3121664" cy="2438195"/>
          </a:xfrm>
          <a:prstGeom prst="rect">
            <a:avLst/>
          </a:prstGeom>
        </p:spPr>
      </p:pic>
      <p:pic>
        <p:nvPicPr>
          <p:cNvPr id="9" name="Imagen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7967" y="1275581"/>
            <a:ext cx="3229774" cy="2422331"/>
          </a:xfrm>
          <a:prstGeom prst="rect">
            <a:avLst/>
          </a:prstGeom>
        </p:spPr>
      </p:pic>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07967" y="3924243"/>
            <a:ext cx="3229774" cy="2422331"/>
          </a:xfrm>
          <a:prstGeom prst="rect">
            <a:avLst/>
          </a:prstGeom>
        </p:spPr>
      </p:pic>
    </p:spTree>
    <p:extLst>
      <p:ext uri="{BB962C8B-B14F-4D97-AF65-F5344CB8AC3E}">
        <p14:creationId xmlns:p14="http://schemas.microsoft.com/office/powerpoint/2010/main" val="252749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560586" y="800274"/>
            <a:ext cx="4452299" cy="369332"/>
          </a:xfrm>
          <a:prstGeom prst="rect">
            <a:avLst/>
          </a:prstGeom>
        </p:spPr>
        <p:txBody>
          <a:bodyPr wrap="square">
            <a:spAutoFit/>
          </a:bodyPr>
          <a:lstStyle/>
          <a:p>
            <a:pPr algn="ctr"/>
            <a:r>
              <a:rPr lang="es-MX" b="1" dirty="0">
                <a:solidFill>
                  <a:srgbClr val="00B0F0"/>
                </a:solidFill>
                <a:effectLst/>
                <a:latin typeface="Arial" panose="020B0604020202020204" pitchFamily="34" charset="0"/>
                <a:cs typeface="Arial" panose="020B0604020202020204" pitchFamily="34" charset="0"/>
              </a:rPr>
              <a:t>Dirección </a:t>
            </a:r>
            <a:r>
              <a:rPr lang="es-MX" dirty="0">
                <a:solidFill>
                  <a:srgbClr val="00B0F0"/>
                </a:solidFill>
                <a:effectLst/>
                <a:latin typeface="Arial" panose="020B0604020202020204" pitchFamily="34" charset="0"/>
                <a:cs typeface="Arial" panose="020B0604020202020204" pitchFamily="34" charset="0"/>
              </a:rPr>
              <a:t>de</a:t>
            </a:r>
            <a:r>
              <a:rPr lang="es-MX" b="1" dirty="0">
                <a:solidFill>
                  <a:srgbClr val="00B0F0"/>
                </a:solidFill>
                <a:effectLst/>
                <a:latin typeface="Arial" panose="020B0604020202020204" pitchFamily="34" charset="0"/>
                <a:cs typeface="Arial" panose="020B0604020202020204" pitchFamily="34" charset="0"/>
              </a:rPr>
              <a:t> </a:t>
            </a:r>
            <a:r>
              <a:rPr lang="es-MX" dirty="0">
                <a:solidFill>
                  <a:srgbClr val="00B0F0"/>
                </a:solidFill>
                <a:effectLst/>
                <a:latin typeface="Arial" panose="020B0604020202020204" pitchFamily="34" charset="0"/>
                <a:cs typeface="Arial" panose="020B0604020202020204" pitchFamily="34" charset="0"/>
              </a:rPr>
              <a:t>la</a:t>
            </a:r>
            <a:r>
              <a:rPr lang="es-MX" b="1" dirty="0">
                <a:solidFill>
                  <a:srgbClr val="00B0F0"/>
                </a:solidFill>
                <a:effectLst/>
                <a:latin typeface="Arial" panose="020B0604020202020204" pitchFamily="34" charset="0"/>
                <a:cs typeface="Arial" panose="020B0604020202020204" pitchFamily="34" charset="0"/>
              </a:rPr>
              <a:t> Academia </a:t>
            </a:r>
            <a:r>
              <a:rPr lang="es-MX" dirty="0">
                <a:solidFill>
                  <a:srgbClr val="00B0F0"/>
                </a:solidFill>
                <a:effectLst/>
                <a:latin typeface="Arial" panose="020B0604020202020204" pitchFamily="34" charset="0"/>
                <a:cs typeface="Arial" panose="020B0604020202020204" pitchFamily="34" charset="0"/>
              </a:rPr>
              <a:t>de</a:t>
            </a:r>
            <a:r>
              <a:rPr lang="es-MX" b="1" dirty="0">
                <a:solidFill>
                  <a:srgbClr val="00B0F0"/>
                </a:solidFill>
                <a:effectLst/>
                <a:latin typeface="Arial" panose="020B0604020202020204" pitchFamily="34" charset="0"/>
                <a:cs typeface="Arial" panose="020B0604020202020204" pitchFamily="34" charset="0"/>
              </a:rPr>
              <a:t> Policía.</a:t>
            </a:r>
            <a:endParaRPr lang="es-MX" dirty="0">
              <a:solidFill>
                <a:srgbClr val="00B0F0"/>
              </a:solidFill>
              <a:latin typeface="Arial" panose="020B0604020202020204" pitchFamily="34" charset="0"/>
              <a:cs typeface="Arial" panose="020B0604020202020204" pitchFamily="34" charset="0"/>
            </a:endParaRPr>
          </a:p>
        </p:txBody>
      </p:sp>
      <p:sp>
        <p:nvSpPr>
          <p:cNvPr id="6" name="Rectángulo 5"/>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7" name="Rectángulo 6"/>
          <p:cNvSpPr/>
          <p:nvPr/>
        </p:nvSpPr>
        <p:spPr>
          <a:xfrm>
            <a:off x="0" y="6467111"/>
            <a:ext cx="5573486" cy="461665"/>
          </a:xfrm>
          <a:prstGeom prst="rect">
            <a:avLst/>
          </a:prstGeom>
        </p:spPr>
        <p:txBody>
          <a:bodyPr wrap="square">
            <a:spAutoFit/>
          </a:bodyPr>
          <a:lstStyle/>
          <a:p>
            <a:pPr algn="ctr"/>
            <a:r>
              <a:rPr lang="es-MX" sz="1200" dirty="0">
                <a:solidFill>
                  <a:schemeClr val="bg1"/>
                </a:solidFill>
                <a:effectLst/>
                <a:latin typeface="Arial" panose="020B0604020202020204" pitchFamily="34" charset="0"/>
                <a:cs typeface="Arial" panose="020B0604020202020204" pitchFamily="34" charset="0"/>
              </a:rPr>
              <a:t>Ulises Ramírez Tovar</a:t>
            </a:r>
          </a:p>
          <a:p>
            <a:pPr algn="ctr"/>
            <a:r>
              <a:rPr lang="es-MX" sz="1200" b="1" dirty="0">
                <a:solidFill>
                  <a:schemeClr val="bg1"/>
                </a:solidFill>
                <a:effectLst/>
                <a:latin typeface="Arial" panose="020B0604020202020204" pitchFamily="34" charset="0"/>
                <a:cs typeface="Arial" panose="020B0604020202020204" pitchFamily="34" charset="0"/>
              </a:rPr>
              <a:t>Dirección de la Academia de Policía.</a:t>
            </a:r>
            <a:endParaRPr lang="es-MX" sz="1200" dirty="0">
              <a:solidFill>
                <a:schemeClr val="bg1"/>
              </a:solidFill>
              <a:effectLst/>
              <a:latin typeface="Arial" panose="020B0604020202020204" pitchFamily="34" charset="0"/>
              <a:cs typeface="Arial" panose="020B0604020202020204" pitchFamily="34" charset="0"/>
            </a:endParaRPr>
          </a:p>
        </p:txBody>
      </p:sp>
      <p:sp>
        <p:nvSpPr>
          <p:cNvPr id="9" name="Rectángulo 8"/>
          <p:cNvSpPr/>
          <p:nvPr/>
        </p:nvSpPr>
        <p:spPr>
          <a:xfrm>
            <a:off x="416963" y="1633498"/>
            <a:ext cx="4739546" cy="4067524"/>
          </a:xfrm>
          <a:prstGeom prst="rect">
            <a:avLst/>
          </a:prstGeom>
        </p:spPr>
        <p:txBody>
          <a:bodyPr wrap="square">
            <a:spAutoFit/>
          </a:bodyPr>
          <a:lstStyle/>
          <a:p>
            <a:pPr algn="just">
              <a:lnSpc>
                <a:spcPct val="150000"/>
              </a:lnSpc>
            </a:pPr>
            <a:r>
              <a:rPr lang="es-MX" sz="1450" b="1" dirty="0">
                <a:latin typeface="Arial" panose="020B0604020202020204" pitchFamily="34" charset="0"/>
                <a:cs typeface="Arial" panose="020B0604020202020204" pitchFamily="34" charset="0"/>
              </a:rPr>
              <a:t>Componente.- </a:t>
            </a:r>
            <a:r>
              <a:rPr lang="es-MX" sz="1450" dirty="0">
                <a:latin typeface="Arial" panose="020B0604020202020204" pitchFamily="34" charset="0"/>
                <a:cs typeface="Arial" panose="020B0604020202020204" pitchFamily="34" charset="0"/>
              </a:rPr>
              <a:t>La meta para este trimestre es impartir un total de </a:t>
            </a:r>
            <a:r>
              <a:rPr lang="es-MX" sz="1450" b="1" dirty="0">
                <a:latin typeface="Arial" panose="020B0604020202020204" pitchFamily="34" charset="0"/>
                <a:cs typeface="Arial" panose="020B0604020202020204" pitchFamily="34" charset="0"/>
              </a:rPr>
              <a:t>500</a:t>
            </a:r>
            <a:r>
              <a:rPr lang="es-MX" sz="1450" dirty="0">
                <a:latin typeface="Arial" panose="020B0604020202020204" pitchFamily="34" charset="0"/>
                <a:cs typeface="Arial" panose="020B0604020202020204" pitchFamily="34" charset="0"/>
              </a:rPr>
              <a:t> capacitaciones inicial, continua y especializada al personal de la Secretaría Municipal de Seguridad Ciudadana y Tránsito. Hasta ahora, en este trimestre, se han realizado </a:t>
            </a:r>
            <a:r>
              <a:rPr lang="es-MX" sz="1450" b="1" dirty="0">
                <a:latin typeface="Arial" panose="020B0604020202020204" pitchFamily="34" charset="0"/>
                <a:cs typeface="Arial" panose="020B0604020202020204" pitchFamily="34" charset="0"/>
              </a:rPr>
              <a:t>413 capacitaciones</a:t>
            </a:r>
            <a:r>
              <a:rPr lang="es-MX" sz="1450" dirty="0">
                <a:latin typeface="Arial" panose="020B0604020202020204" pitchFamily="34" charset="0"/>
                <a:cs typeface="Arial" panose="020B0604020202020204" pitchFamily="34" charset="0"/>
              </a:rPr>
              <a:t>, lo que equivale a un </a:t>
            </a:r>
            <a:r>
              <a:rPr lang="es-MX" sz="1450" b="1" dirty="0">
                <a:latin typeface="Arial" panose="020B0604020202020204" pitchFamily="34" charset="0"/>
                <a:cs typeface="Arial" panose="020B0604020202020204" pitchFamily="34" charset="0"/>
              </a:rPr>
              <a:t>avance</a:t>
            </a:r>
            <a:r>
              <a:rPr lang="es-MX" sz="1450" dirty="0">
                <a:latin typeface="Arial" panose="020B0604020202020204" pitchFamily="34" charset="0"/>
                <a:cs typeface="Arial" panose="020B0604020202020204" pitchFamily="34" charset="0"/>
              </a:rPr>
              <a:t> del </a:t>
            </a:r>
            <a:r>
              <a:rPr lang="es-MX" sz="1450" b="1" dirty="0">
                <a:latin typeface="Arial" panose="020B0604020202020204" pitchFamily="34" charset="0"/>
                <a:cs typeface="Arial" panose="020B0604020202020204" pitchFamily="34" charset="0"/>
              </a:rPr>
              <a:t>75.09%</a:t>
            </a:r>
            <a:r>
              <a:rPr lang="es-MX" sz="1450" dirty="0">
                <a:latin typeface="Arial" panose="020B0604020202020204" pitchFamily="34" charset="0"/>
                <a:cs typeface="Arial" panose="020B0604020202020204" pitchFamily="34" charset="0"/>
              </a:rPr>
              <a:t> respecto a la meta establecida.</a:t>
            </a:r>
          </a:p>
          <a:p>
            <a:pPr algn="just">
              <a:lnSpc>
                <a:spcPct val="150000"/>
              </a:lnSpc>
            </a:pPr>
            <a:endParaRPr lang="es-MX" sz="1450" b="1" dirty="0">
              <a:latin typeface="Arial" panose="020B0604020202020204" pitchFamily="34" charset="0"/>
              <a:cs typeface="Arial" panose="020B0604020202020204" pitchFamily="34" charset="0"/>
            </a:endParaRPr>
          </a:p>
          <a:p>
            <a:pPr algn="just">
              <a:lnSpc>
                <a:spcPct val="150000"/>
              </a:lnSpc>
            </a:pPr>
            <a:r>
              <a:rPr lang="es-MX" sz="1450" b="1" dirty="0">
                <a:latin typeface="Arial" panose="020B0604020202020204" pitchFamily="34" charset="0"/>
                <a:cs typeface="Arial" panose="020B0604020202020204" pitchFamily="34" charset="0"/>
              </a:rPr>
              <a:t>Actividad 1.- </a:t>
            </a:r>
            <a:r>
              <a:rPr lang="es-MX" sz="1450" dirty="0">
                <a:latin typeface="Arial" panose="020B0604020202020204" pitchFamily="34" charset="0"/>
                <a:cs typeface="Arial" panose="020B0604020202020204" pitchFamily="34" charset="0"/>
              </a:rPr>
              <a:t>Para este trimestre, no se tiene programada la realización de actividades de formación continua para el personal de la Secretaría Municipal de Seguridad Ciudadana y Tránsito.</a:t>
            </a:r>
            <a:endParaRPr lang="es-MX" sz="1450" b="1" dirty="0">
              <a:latin typeface="Arial" panose="020B0604020202020204" pitchFamily="34" charset="0"/>
              <a:cs typeface="Arial" panose="020B0604020202020204" pitchFamily="34" charset="0"/>
            </a:endParaRPr>
          </a:p>
        </p:txBody>
      </p:sp>
      <p:graphicFrame>
        <p:nvGraphicFramePr>
          <p:cNvPr id="8" name="Gráfico 7">
            <a:extLst>
              <a:ext uri="{FF2B5EF4-FFF2-40B4-BE49-F238E27FC236}">
                <a16:creationId xmlns:a16="http://schemas.microsoft.com/office/drawing/2014/main" id="{00000000-0008-0000-0B00-000002000000}"/>
              </a:ext>
            </a:extLst>
          </p:cNvPr>
          <p:cNvGraphicFramePr>
            <a:graphicFrameLocks/>
          </p:cNvGraphicFramePr>
          <p:nvPr>
            <p:extLst>
              <p:ext uri="{D42A27DB-BD31-4B8C-83A1-F6EECF244321}">
                <p14:modId xmlns:p14="http://schemas.microsoft.com/office/powerpoint/2010/main" val="1820801322"/>
              </p:ext>
            </p:extLst>
          </p:nvPr>
        </p:nvGraphicFramePr>
        <p:xfrm>
          <a:off x="5890815" y="430887"/>
          <a:ext cx="5945585" cy="32248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áfico 9">
            <a:extLst>
              <a:ext uri="{FF2B5EF4-FFF2-40B4-BE49-F238E27FC236}">
                <a16:creationId xmlns:a16="http://schemas.microsoft.com/office/drawing/2014/main" id="{00000000-0008-0000-0B00-000003000000}"/>
              </a:ext>
            </a:extLst>
          </p:cNvPr>
          <p:cNvGraphicFramePr>
            <a:graphicFrameLocks/>
          </p:cNvGraphicFramePr>
          <p:nvPr>
            <p:extLst>
              <p:ext uri="{D42A27DB-BD31-4B8C-83A1-F6EECF244321}">
                <p14:modId xmlns:p14="http://schemas.microsoft.com/office/powerpoint/2010/main" val="2163518448"/>
              </p:ext>
            </p:extLst>
          </p:nvPr>
        </p:nvGraphicFramePr>
        <p:xfrm>
          <a:off x="5890815" y="3655717"/>
          <a:ext cx="5945585" cy="26679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144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1384995"/>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la </a:t>
            </a:r>
            <a:r>
              <a:rPr lang="es-MX" sz="2800" b="1" dirty="0">
                <a:effectLst/>
                <a:latin typeface="Arial" panose="020B0604020202020204" pitchFamily="34" charset="0"/>
                <a:cs typeface="Arial" panose="020B0604020202020204" pitchFamily="34" charset="0"/>
              </a:rPr>
              <a:t>Dirección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a:t>
            </a:r>
            <a:r>
              <a:rPr lang="es-MX" sz="2800" dirty="0">
                <a:effectLst/>
                <a:latin typeface="Arial" panose="020B0604020202020204" pitchFamily="34" charset="0"/>
                <a:cs typeface="Arial" panose="020B0604020202020204" pitchFamily="34" charset="0"/>
              </a:rPr>
              <a:t>la</a:t>
            </a:r>
            <a:r>
              <a:rPr lang="es-MX" sz="2800" b="1" dirty="0">
                <a:effectLst/>
                <a:latin typeface="Arial" panose="020B0604020202020204" pitchFamily="34" charset="0"/>
                <a:cs typeface="Arial" panose="020B0604020202020204" pitchFamily="34" charset="0"/>
              </a:rPr>
              <a:t> Academia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Policía.</a:t>
            </a:r>
            <a:endParaRPr lang="es-MX" sz="2800" dirty="0">
              <a:latin typeface="Arial" panose="020B0604020202020204" pitchFamily="34" charset="0"/>
              <a:cs typeface="Arial" panose="020B0604020202020204" pitchFamily="34" charset="0"/>
            </a:endParaRPr>
          </a:p>
          <a:p>
            <a:pPr algn="ct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7118" y="1630718"/>
            <a:ext cx="2717426" cy="2041998"/>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021" y="1606104"/>
            <a:ext cx="2739485" cy="2041998"/>
          </a:xfrm>
          <a:prstGeom prst="rect">
            <a:avLst/>
          </a:prstGeom>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8335" y="1606104"/>
            <a:ext cx="2743317" cy="2066612"/>
          </a:xfrm>
          <a:prstGeom prst="rect">
            <a:avLst/>
          </a:prstGeom>
        </p:spPr>
      </p:pic>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4311" y="4120308"/>
            <a:ext cx="2763041" cy="2230885"/>
          </a:xfrm>
          <a:prstGeom prst="rect">
            <a:avLst/>
          </a:prstGeom>
        </p:spPr>
      </p:pic>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2166" y="4120308"/>
            <a:ext cx="2739486" cy="2230886"/>
          </a:xfrm>
          <a:prstGeom prst="rect">
            <a:avLst/>
          </a:prstGeom>
        </p:spPr>
      </p:pic>
      <p:pic>
        <p:nvPicPr>
          <p:cNvPr id="10" name="Imagen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0021" y="4120308"/>
            <a:ext cx="2739485" cy="2230885"/>
          </a:xfrm>
          <a:prstGeom prst="rect">
            <a:avLst/>
          </a:prstGeom>
        </p:spPr>
      </p:pic>
      <p:pic>
        <p:nvPicPr>
          <p:cNvPr id="12" name="Imagen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00010" y="1639289"/>
            <a:ext cx="2694614" cy="2024856"/>
          </a:xfrm>
          <a:prstGeom prst="rect">
            <a:avLst/>
          </a:prstGeom>
        </p:spPr>
      </p:pic>
      <p:pic>
        <p:nvPicPr>
          <p:cNvPr id="13" name="Imagen 12"/>
          <p:cNvPicPr>
            <a:picLocks noChangeAspect="1"/>
          </p:cNvPicPr>
          <p:nvPr/>
        </p:nvPicPr>
        <p:blipFill rotWithShape="1">
          <a:blip r:embed="rId9" cstate="print">
            <a:extLst>
              <a:ext uri="{28A0092B-C50C-407E-A947-70E740481C1C}">
                <a14:useLocalDpi xmlns:a14="http://schemas.microsoft.com/office/drawing/2010/main" val="0"/>
              </a:ext>
            </a:extLst>
          </a:blip>
          <a:srcRect r="29239"/>
          <a:stretch/>
        </p:blipFill>
        <p:spPr>
          <a:xfrm>
            <a:off x="8984257" y="4120308"/>
            <a:ext cx="2694614" cy="2213463"/>
          </a:xfrm>
          <a:prstGeom prst="rect">
            <a:avLst/>
          </a:prstGeom>
        </p:spPr>
      </p:pic>
    </p:spTree>
    <p:extLst>
      <p:ext uri="{BB962C8B-B14F-4D97-AF65-F5344CB8AC3E}">
        <p14:creationId xmlns:p14="http://schemas.microsoft.com/office/powerpoint/2010/main" val="1766204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34295" y="796366"/>
            <a:ext cx="5012895" cy="923330"/>
          </a:xfrm>
          <a:prstGeom prst="rect">
            <a:avLst/>
          </a:prstGeom>
        </p:spPr>
        <p:txBody>
          <a:bodyPr wrap="square">
            <a:spAutoFit/>
          </a:bodyPr>
          <a:lstStyle/>
          <a:p>
            <a:pPr algn="ctr"/>
            <a:r>
              <a:rPr lang="es-MX" b="1" dirty="0">
                <a:solidFill>
                  <a:srgbClr val="00B0F0"/>
                </a:solidFill>
                <a:latin typeface="Arial" panose="020B0604020202020204" pitchFamily="34" charset="0"/>
                <a:cs typeface="Arial" panose="020B0604020202020204" pitchFamily="34" charset="0"/>
              </a:rPr>
              <a:t>Dirección </a:t>
            </a:r>
            <a:r>
              <a:rPr lang="es-MX" dirty="0">
                <a:solidFill>
                  <a:srgbClr val="00B0F0"/>
                </a:solidFill>
                <a:latin typeface="Arial" panose="020B0604020202020204" pitchFamily="34" charset="0"/>
                <a:cs typeface="Arial" panose="020B0604020202020204" pitchFamily="34" charset="0"/>
              </a:rPr>
              <a:t>del</a:t>
            </a:r>
            <a:r>
              <a:rPr lang="es-MX" b="1" dirty="0">
                <a:solidFill>
                  <a:srgbClr val="00B0F0"/>
                </a:solidFill>
                <a:latin typeface="Arial" panose="020B0604020202020204" pitchFamily="34" charset="0"/>
                <a:cs typeface="Arial" panose="020B0604020202020204" pitchFamily="34" charset="0"/>
              </a:rPr>
              <a:t> Grupo Especializado </a:t>
            </a:r>
            <a:r>
              <a:rPr lang="es-MX" dirty="0">
                <a:solidFill>
                  <a:srgbClr val="00B0F0"/>
                </a:solidFill>
                <a:latin typeface="Arial" panose="020B0604020202020204" pitchFamily="34" charset="0"/>
                <a:cs typeface="Arial" panose="020B0604020202020204" pitchFamily="34" charset="0"/>
              </a:rPr>
              <a:t>en</a:t>
            </a:r>
            <a:r>
              <a:rPr lang="es-MX" b="1" dirty="0">
                <a:solidFill>
                  <a:srgbClr val="00B0F0"/>
                </a:solidFill>
                <a:latin typeface="Arial" panose="020B0604020202020204" pitchFamily="34" charset="0"/>
                <a:cs typeface="Arial" panose="020B0604020202020204" pitchFamily="34" charset="0"/>
              </a:rPr>
              <a:t> Atención </a:t>
            </a:r>
            <a:r>
              <a:rPr lang="es-MX" dirty="0">
                <a:solidFill>
                  <a:srgbClr val="00B0F0"/>
                </a:solidFill>
                <a:latin typeface="Arial" panose="020B0604020202020204" pitchFamily="34" charset="0"/>
                <a:cs typeface="Arial" panose="020B0604020202020204" pitchFamily="34" charset="0"/>
              </a:rPr>
              <a:t>a la </a:t>
            </a:r>
            <a:r>
              <a:rPr lang="es-MX" b="1" dirty="0">
                <a:solidFill>
                  <a:srgbClr val="00B0F0"/>
                </a:solidFill>
                <a:latin typeface="Arial" panose="020B0604020202020204" pitchFamily="34" charset="0"/>
                <a:cs typeface="Arial" panose="020B0604020202020204" pitchFamily="34" charset="0"/>
              </a:rPr>
              <a:t>Violencia Familiar </a:t>
            </a:r>
            <a:r>
              <a:rPr lang="es-MX" dirty="0">
                <a:solidFill>
                  <a:srgbClr val="00B0F0"/>
                </a:solidFill>
                <a:latin typeface="Arial" panose="020B0604020202020204" pitchFamily="34" charset="0"/>
                <a:cs typeface="Arial" panose="020B0604020202020204" pitchFamily="34" charset="0"/>
              </a:rPr>
              <a:t>y de </a:t>
            </a:r>
            <a:r>
              <a:rPr lang="es-MX" b="1" dirty="0">
                <a:solidFill>
                  <a:srgbClr val="00B0F0"/>
                </a:solidFill>
                <a:latin typeface="Arial" panose="020B0604020202020204" pitchFamily="34" charset="0"/>
                <a:cs typeface="Arial" panose="020B0604020202020204" pitchFamily="34" charset="0"/>
              </a:rPr>
              <a:t>Género "</a:t>
            </a:r>
            <a:r>
              <a:rPr lang="es-MX" b="1" dirty="0" err="1">
                <a:solidFill>
                  <a:srgbClr val="00B0F0"/>
                </a:solidFill>
                <a:latin typeface="Arial" panose="020B0604020202020204" pitchFamily="34" charset="0"/>
                <a:cs typeface="Arial" panose="020B0604020202020204" pitchFamily="34" charset="0"/>
              </a:rPr>
              <a:t>GEAVIG</a:t>
            </a:r>
            <a:r>
              <a:rPr lang="es-MX" b="1" dirty="0">
                <a:solidFill>
                  <a:srgbClr val="00B0F0"/>
                </a:solidFill>
                <a:latin typeface="Arial" panose="020B0604020202020204" pitchFamily="34" charset="0"/>
                <a:cs typeface="Arial" panose="020B0604020202020204" pitchFamily="34" charset="0"/>
              </a:rPr>
              <a:t>".</a:t>
            </a:r>
            <a:endParaRPr lang="x-none"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526378"/>
            <a:ext cx="5573486" cy="246221"/>
          </a:xfrm>
          <a:prstGeom prst="rect">
            <a:avLst/>
          </a:prstGeom>
        </p:spPr>
        <p:txBody>
          <a:bodyPr wrap="square">
            <a:spAutoFit/>
          </a:bodyPr>
          <a:lstStyle/>
          <a:p>
            <a:pPr algn="ctr"/>
            <a:r>
              <a:rPr lang="es-MX" sz="1000" dirty="0">
                <a:solidFill>
                  <a:schemeClr val="bg1"/>
                </a:solidFill>
                <a:latin typeface="Arial" panose="020B0604020202020204" pitchFamily="34" charset="0"/>
                <a:cs typeface="Arial" panose="020B0604020202020204" pitchFamily="34" charset="0"/>
              </a:rPr>
              <a:t>Dirección del Grupo Especializado en Atención a la Violencia Familiar y de Género "GEAVIG".</a:t>
            </a:r>
            <a:endParaRPr lang="x-none" sz="10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388296" y="1845490"/>
            <a:ext cx="4904892" cy="4402231"/>
          </a:xfrm>
          <a:prstGeom prst="rect">
            <a:avLst/>
          </a:prstGeom>
        </p:spPr>
        <p:txBody>
          <a:bodyPr wrap="square">
            <a:spAutoFit/>
          </a:bodyPr>
          <a:lstStyle/>
          <a:p>
            <a:pPr algn="just">
              <a:lnSpc>
                <a:spcPct val="150000"/>
              </a:lnSpc>
            </a:pPr>
            <a:r>
              <a:rPr lang="es-MX" sz="1450" b="1" dirty="0">
                <a:latin typeface="Arial" panose="020B0604020202020204" pitchFamily="34" charset="0"/>
                <a:cs typeface="Arial" panose="020B0604020202020204" pitchFamily="34" charset="0"/>
              </a:rPr>
              <a:t>Componente.- </a:t>
            </a:r>
            <a:r>
              <a:rPr lang="es-MX" sz="1450" dirty="0">
                <a:latin typeface="Arial" panose="020B0604020202020204" pitchFamily="34" charset="0"/>
                <a:cs typeface="Arial" panose="020B0604020202020204" pitchFamily="34" charset="0"/>
              </a:rPr>
              <a:t>Durante este trimestre, se llevaron a cabo </a:t>
            </a:r>
            <a:r>
              <a:rPr lang="es-MX" sz="1450" b="1" dirty="0">
                <a:latin typeface="Arial" panose="020B0604020202020204" pitchFamily="34" charset="0"/>
                <a:cs typeface="Arial" panose="020B0604020202020204" pitchFamily="34" charset="0"/>
              </a:rPr>
              <a:t>103</a:t>
            </a:r>
            <a:r>
              <a:rPr lang="es-MX" sz="1450" dirty="0">
                <a:latin typeface="Arial" panose="020B0604020202020204" pitchFamily="34" charset="0"/>
                <a:cs typeface="Arial" panose="020B0604020202020204" pitchFamily="34" charset="0"/>
              </a:rPr>
              <a:t> de las </a:t>
            </a:r>
            <a:r>
              <a:rPr lang="es-MX" sz="1450" b="1" dirty="0">
                <a:latin typeface="Arial" panose="020B0604020202020204" pitchFamily="34" charset="0"/>
                <a:cs typeface="Arial" panose="020B0604020202020204" pitchFamily="34" charset="0"/>
              </a:rPr>
              <a:t>367</a:t>
            </a:r>
            <a:r>
              <a:rPr lang="es-MX" sz="1450" dirty="0">
                <a:latin typeface="Arial" panose="020B0604020202020204" pitchFamily="34" charset="0"/>
                <a:cs typeface="Arial" panose="020B0604020202020204" pitchFamily="34" charset="0"/>
              </a:rPr>
              <a:t> acciones programadas para abordar la violencia familiar y de género. Esto representa un </a:t>
            </a:r>
            <a:r>
              <a:rPr lang="es-MX" sz="1450" b="1" dirty="0">
                <a:latin typeface="Arial" panose="020B0604020202020204" pitchFamily="34" charset="0"/>
                <a:cs typeface="Arial" panose="020B0604020202020204" pitchFamily="34" charset="0"/>
              </a:rPr>
              <a:t>avance</a:t>
            </a:r>
            <a:r>
              <a:rPr lang="es-MX" sz="1450" dirty="0">
                <a:latin typeface="Arial" panose="020B0604020202020204" pitchFamily="34" charset="0"/>
                <a:cs typeface="Arial" panose="020B0604020202020204" pitchFamily="34" charset="0"/>
              </a:rPr>
              <a:t> del </a:t>
            </a:r>
            <a:r>
              <a:rPr lang="es-MX" sz="1450" b="1" dirty="0">
                <a:latin typeface="Arial" panose="020B0604020202020204" pitchFamily="34" charset="0"/>
                <a:cs typeface="Arial" panose="020B0604020202020204" pitchFamily="34" charset="0"/>
              </a:rPr>
              <a:t>28.07%</a:t>
            </a:r>
            <a:r>
              <a:rPr lang="es-MX" sz="1450" dirty="0">
                <a:latin typeface="Arial" panose="020B0604020202020204" pitchFamily="34" charset="0"/>
                <a:cs typeface="Arial" panose="020B0604020202020204" pitchFamily="34" charset="0"/>
              </a:rPr>
              <a:t> respecto a la meta establecida. Se espera poder completar las actividades restantes en el próximo trimestre, siempre y cuando se cuenten con las condiciones necesarias para ello.</a:t>
            </a:r>
          </a:p>
          <a:p>
            <a:pPr algn="just">
              <a:lnSpc>
                <a:spcPct val="150000"/>
              </a:lnSpc>
            </a:pPr>
            <a:endParaRPr lang="es-MX" sz="1450" dirty="0">
              <a:latin typeface="Arial" panose="020B0604020202020204" pitchFamily="34" charset="0"/>
              <a:cs typeface="Arial" panose="020B0604020202020204" pitchFamily="34" charset="0"/>
            </a:endParaRPr>
          </a:p>
          <a:p>
            <a:pPr algn="just">
              <a:lnSpc>
                <a:spcPct val="150000"/>
              </a:lnSpc>
            </a:pPr>
            <a:r>
              <a:rPr lang="es-MX" sz="1450" b="1" dirty="0">
                <a:latin typeface="Arial" panose="020B0604020202020204" pitchFamily="34" charset="0"/>
                <a:cs typeface="Arial" panose="020B0604020202020204" pitchFamily="34" charset="0"/>
              </a:rPr>
              <a:t>Actividad 1:</a:t>
            </a:r>
            <a:r>
              <a:rPr lang="es-MX" sz="1450" dirty="0">
                <a:latin typeface="Arial" panose="020B0604020202020204" pitchFamily="34" charset="0"/>
                <a:cs typeface="Arial" panose="020B0604020202020204" pitchFamily="34" charset="0"/>
              </a:rPr>
              <a:t> Durante este trimestre, se llevaron a cabo </a:t>
            </a:r>
            <a:r>
              <a:rPr lang="es-MX" sz="1450" b="1" dirty="0">
                <a:latin typeface="Arial" panose="020B0604020202020204" pitchFamily="34" charset="0"/>
                <a:cs typeface="Arial" panose="020B0604020202020204" pitchFamily="34" charset="0"/>
              </a:rPr>
              <a:t>97</a:t>
            </a:r>
            <a:r>
              <a:rPr lang="es-MX" sz="1450" dirty="0">
                <a:latin typeface="Arial" panose="020B0604020202020204" pitchFamily="34" charset="0"/>
                <a:cs typeface="Arial" panose="020B0604020202020204" pitchFamily="34" charset="0"/>
              </a:rPr>
              <a:t> de las </a:t>
            </a:r>
            <a:r>
              <a:rPr lang="es-MX" sz="1450" b="1" dirty="0">
                <a:latin typeface="Arial" panose="020B0604020202020204" pitchFamily="34" charset="0"/>
                <a:cs typeface="Arial" panose="020B0604020202020204" pitchFamily="34" charset="0"/>
              </a:rPr>
              <a:t>94</a:t>
            </a:r>
            <a:r>
              <a:rPr lang="es-MX" sz="1450" dirty="0">
                <a:latin typeface="Arial" panose="020B0604020202020204" pitchFamily="34" charset="0"/>
                <a:cs typeface="Arial" panose="020B0604020202020204" pitchFamily="34" charset="0"/>
              </a:rPr>
              <a:t> actividades programadas para la prevención de la violencia familiar y de género. Esto significa que se superó la meta trimestral, alcanzando un </a:t>
            </a:r>
            <a:r>
              <a:rPr lang="es-MX" sz="1450" b="1" dirty="0">
                <a:latin typeface="Arial" panose="020B0604020202020204" pitchFamily="34" charset="0"/>
                <a:cs typeface="Arial" panose="020B0604020202020204" pitchFamily="34" charset="0"/>
              </a:rPr>
              <a:t>cumplimiento</a:t>
            </a:r>
            <a:r>
              <a:rPr lang="es-MX" sz="1450" dirty="0">
                <a:latin typeface="Arial" panose="020B0604020202020204" pitchFamily="34" charset="0"/>
                <a:cs typeface="Arial" panose="020B0604020202020204" pitchFamily="34" charset="0"/>
              </a:rPr>
              <a:t> del </a:t>
            </a:r>
            <a:r>
              <a:rPr lang="es-MX" sz="1450" b="1" dirty="0">
                <a:latin typeface="Arial" panose="020B0604020202020204" pitchFamily="34" charset="0"/>
                <a:cs typeface="Arial" panose="020B0604020202020204" pitchFamily="34" charset="0"/>
              </a:rPr>
              <a:t>103.19%. </a:t>
            </a:r>
            <a:endParaRPr lang="es-MX" sz="1450" b="1" dirty="0">
              <a:highlight>
                <a:srgbClr val="FF0000"/>
              </a:highlight>
              <a:latin typeface="Arial" panose="020B0604020202020204" pitchFamily="34" charset="0"/>
              <a:cs typeface="Arial" panose="020B0604020202020204" pitchFamily="34" charset="0"/>
            </a:endParaRPr>
          </a:p>
        </p:txBody>
      </p:sp>
      <p:graphicFrame>
        <p:nvGraphicFramePr>
          <p:cNvPr id="6" name="Gráfico 5">
            <a:extLst>
              <a:ext uri="{FF2B5EF4-FFF2-40B4-BE49-F238E27FC236}">
                <a16:creationId xmlns:a16="http://schemas.microsoft.com/office/drawing/2014/main" id="{00000000-0008-0000-0F00-000002000000}"/>
              </a:ext>
            </a:extLst>
          </p:cNvPr>
          <p:cNvGraphicFramePr>
            <a:graphicFrameLocks/>
          </p:cNvGraphicFramePr>
          <p:nvPr>
            <p:extLst>
              <p:ext uri="{D42A27DB-BD31-4B8C-83A1-F6EECF244321}">
                <p14:modId xmlns:p14="http://schemas.microsoft.com/office/powerpoint/2010/main" val="2199182825"/>
              </p:ext>
            </p:extLst>
          </p:nvPr>
        </p:nvGraphicFramePr>
        <p:xfrm>
          <a:off x="5974386" y="430887"/>
          <a:ext cx="5829317" cy="27864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00000000-0008-0000-0F00-000003000000}"/>
              </a:ext>
            </a:extLst>
          </p:cNvPr>
          <p:cNvGraphicFramePr>
            <a:graphicFrameLocks/>
          </p:cNvGraphicFramePr>
          <p:nvPr>
            <p:extLst>
              <p:ext uri="{D42A27DB-BD31-4B8C-83A1-F6EECF244321}">
                <p14:modId xmlns:p14="http://schemas.microsoft.com/office/powerpoint/2010/main" val="2598082485"/>
              </p:ext>
            </p:extLst>
          </p:nvPr>
        </p:nvGraphicFramePr>
        <p:xfrm>
          <a:off x="5974386" y="3270507"/>
          <a:ext cx="5829317" cy="31300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8262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435142" y="159155"/>
            <a:ext cx="11321715"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 </a:t>
            </a:r>
            <a:r>
              <a:rPr lang="es-MX" sz="2800" dirty="0">
                <a:latin typeface="Arial" panose="020B0604020202020204" pitchFamily="34" charset="0"/>
                <a:cs typeface="Arial" panose="020B0604020202020204" pitchFamily="34" charset="0"/>
              </a:rPr>
              <a:t>del</a:t>
            </a:r>
            <a:r>
              <a:rPr lang="es-MX" sz="2800" b="1" dirty="0">
                <a:latin typeface="Arial" panose="020B0604020202020204" pitchFamily="34" charset="0"/>
                <a:cs typeface="Arial" panose="020B0604020202020204" pitchFamily="34" charset="0"/>
              </a:rPr>
              <a:t> Grupo Especializado </a:t>
            </a:r>
            <a:r>
              <a:rPr lang="es-MX" sz="2800" dirty="0">
                <a:latin typeface="Arial" panose="020B0604020202020204" pitchFamily="34" charset="0"/>
                <a:cs typeface="Arial" panose="020B0604020202020204" pitchFamily="34" charset="0"/>
              </a:rPr>
              <a:t>en</a:t>
            </a:r>
            <a:r>
              <a:rPr lang="es-MX" sz="2800" b="1" dirty="0">
                <a:latin typeface="Arial" panose="020B0604020202020204" pitchFamily="34" charset="0"/>
                <a:cs typeface="Arial" panose="020B0604020202020204" pitchFamily="34" charset="0"/>
              </a:rPr>
              <a:t> Atención </a:t>
            </a:r>
            <a:r>
              <a:rPr lang="es-MX" sz="2800" dirty="0">
                <a:latin typeface="Arial" panose="020B0604020202020204" pitchFamily="34" charset="0"/>
                <a:cs typeface="Arial" panose="020B0604020202020204" pitchFamily="34" charset="0"/>
              </a:rPr>
              <a:t>a la </a:t>
            </a:r>
            <a:r>
              <a:rPr lang="es-MX" sz="2800" b="1" dirty="0">
                <a:latin typeface="Arial" panose="020B0604020202020204" pitchFamily="34" charset="0"/>
                <a:cs typeface="Arial" panose="020B0604020202020204" pitchFamily="34" charset="0"/>
              </a:rPr>
              <a:t>Violencia Familiar </a:t>
            </a:r>
            <a:r>
              <a:rPr lang="es-MX" sz="2800" dirty="0">
                <a:latin typeface="Arial" panose="020B0604020202020204" pitchFamily="34" charset="0"/>
                <a:cs typeface="Arial" panose="020B0604020202020204" pitchFamily="34" charset="0"/>
              </a:rPr>
              <a:t>y de </a:t>
            </a:r>
            <a:r>
              <a:rPr lang="es-MX" sz="2800" b="1" dirty="0">
                <a:latin typeface="Arial" panose="020B0604020202020204" pitchFamily="34" charset="0"/>
                <a:cs typeface="Arial" panose="020B0604020202020204" pitchFamily="34" charset="0"/>
              </a:rPr>
              <a:t>Género "</a:t>
            </a:r>
            <a:r>
              <a:rPr lang="es-MX" sz="2800" b="1" dirty="0" err="1">
                <a:latin typeface="Arial" panose="020B0604020202020204" pitchFamily="34" charset="0"/>
                <a:cs typeface="Arial" panose="020B0604020202020204" pitchFamily="34" charset="0"/>
              </a:rPr>
              <a:t>GEAVIG</a:t>
            </a:r>
            <a:r>
              <a:rPr lang="es-MX" sz="2800" b="1" dirty="0">
                <a:latin typeface="Arial" panose="020B0604020202020204" pitchFamily="34" charset="0"/>
                <a:cs typeface="Arial" panose="020B0604020202020204" pitchFamily="34" charset="0"/>
              </a:rPr>
              <a:t>".</a:t>
            </a:r>
            <a:endParaRPr lang="x-none" sz="2800" dirty="0">
              <a:latin typeface="Arial" panose="020B0604020202020204" pitchFamily="34" charset="0"/>
              <a:cs typeface="Arial" panose="020B0604020202020204" pitchFamily="34" charset="0"/>
            </a:endParaRPr>
          </a:p>
        </p:txBody>
      </p:sp>
      <p:pic>
        <p:nvPicPr>
          <p:cNvPr id="3" name="image14.jpg"/>
          <p:cNvPicPr/>
          <p:nvPr/>
        </p:nvPicPr>
        <p:blipFill>
          <a:blip r:embed="rId2"/>
          <a:srcRect/>
          <a:stretch>
            <a:fillRect/>
          </a:stretch>
        </p:blipFill>
        <p:spPr>
          <a:xfrm>
            <a:off x="925263" y="3939568"/>
            <a:ext cx="1826795" cy="2206329"/>
          </a:xfrm>
          <a:prstGeom prst="rect">
            <a:avLst/>
          </a:prstGeom>
          <a:ln/>
        </p:spPr>
      </p:pic>
      <p:pic>
        <p:nvPicPr>
          <p:cNvPr id="4" name="image15.jpg"/>
          <p:cNvPicPr/>
          <p:nvPr/>
        </p:nvPicPr>
        <p:blipFill>
          <a:blip r:embed="rId3"/>
          <a:srcRect/>
          <a:stretch>
            <a:fillRect/>
          </a:stretch>
        </p:blipFill>
        <p:spPr>
          <a:xfrm>
            <a:off x="925264" y="1385715"/>
            <a:ext cx="1826795" cy="2310313"/>
          </a:xfrm>
          <a:prstGeom prst="rect">
            <a:avLst/>
          </a:prstGeom>
          <a:ln/>
        </p:spPr>
      </p:pic>
      <p:pic>
        <p:nvPicPr>
          <p:cNvPr id="5" name="image10.jpg"/>
          <p:cNvPicPr/>
          <p:nvPr/>
        </p:nvPicPr>
        <p:blipFill>
          <a:blip r:embed="rId4"/>
          <a:srcRect/>
          <a:stretch>
            <a:fillRect/>
          </a:stretch>
        </p:blipFill>
        <p:spPr>
          <a:xfrm>
            <a:off x="5632744" y="3968482"/>
            <a:ext cx="1615770" cy="2190467"/>
          </a:xfrm>
          <a:prstGeom prst="rect">
            <a:avLst/>
          </a:prstGeom>
          <a:ln/>
        </p:spPr>
      </p:pic>
      <p:pic>
        <p:nvPicPr>
          <p:cNvPr id="6" name="image17.jpg"/>
          <p:cNvPicPr/>
          <p:nvPr/>
        </p:nvPicPr>
        <p:blipFill>
          <a:blip r:embed="rId5"/>
          <a:srcRect/>
          <a:stretch>
            <a:fillRect/>
          </a:stretch>
        </p:blipFill>
        <p:spPr>
          <a:xfrm>
            <a:off x="3512077" y="1385715"/>
            <a:ext cx="1680982" cy="2310313"/>
          </a:xfrm>
          <a:prstGeom prst="rect">
            <a:avLst/>
          </a:prstGeom>
          <a:ln/>
        </p:spPr>
      </p:pic>
      <p:pic>
        <p:nvPicPr>
          <p:cNvPr id="7" name="image4.jpg"/>
          <p:cNvPicPr/>
          <p:nvPr/>
        </p:nvPicPr>
        <p:blipFill>
          <a:blip r:embed="rId6"/>
          <a:srcRect/>
          <a:stretch>
            <a:fillRect/>
          </a:stretch>
        </p:blipFill>
        <p:spPr>
          <a:xfrm>
            <a:off x="7779872" y="1379191"/>
            <a:ext cx="1524547" cy="2294449"/>
          </a:xfrm>
          <a:prstGeom prst="rect">
            <a:avLst/>
          </a:prstGeom>
          <a:ln/>
        </p:spPr>
      </p:pic>
      <p:pic>
        <p:nvPicPr>
          <p:cNvPr id="8" name="image8.jpg"/>
          <p:cNvPicPr/>
          <p:nvPr/>
        </p:nvPicPr>
        <p:blipFill>
          <a:blip r:embed="rId7"/>
          <a:srcRect/>
          <a:stretch>
            <a:fillRect/>
          </a:stretch>
        </p:blipFill>
        <p:spPr>
          <a:xfrm>
            <a:off x="5651463" y="1363327"/>
            <a:ext cx="1578333" cy="2294449"/>
          </a:xfrm>
          <a:prstGeom prst="rect">
            <a:avLst/>
          </a:prstGeom>
          <a:ln/>
        </p:spPr>
      </p:pic>
      <p:pic>
        <p:nvPicPr>
          <p:cNvPr id="9" name="image2.jpg"/>
          <p:cNvPicPr/>
          <p:nvPr/>
        </p:nvPicPr>
        <p:blipFill>
          <a:blip r:embed="rId8"/>
          <a:srcRect/>
          <a:stretch>
            <a:fillRect/>
          </a:stretch>
        </p:blipFill>
        <p:spPr>
          <a:xfrm>
            <a:off x="3532560" y="3923705"/>
            <a:ext cx="1656858" cy="2206331"/>
          </a:xfrm>
          <a:prstGeom prst="rect">
            <a:avLst/>
          </a:prstGeom>
          <a:ln/>
        </p:spPr>
      </p:pic>
      <p:pic>
        <p:nvPicPr>
          <p:cNvPr id="10" name="image7.jpg"/>
          <p:cNvPicPr/>
          <p:nvPr/>
        </p:nvPicPr>
        <p:blipFill>
          <a:blip r:embed="rId9"/>
          <a:srcRect/>
          <a:stretch>
            <a:fillRect/>
          </a:stretch>
        </p:blipFill>
        <p:spPr>
          <a:xfrm>
            <a:off x="9823090" y="3939568"/>
            <a:ext cx="1679100" cy="2190467"/>
          </a:xfrm>
          <a:prstGeom prst="rect">
            <a:avLst/>
          </a:prstGeom>
          <a:ln/>
        </p:spPr>
      </p:pic>
      <p:pic>
        <p:nvPicPr>
          <p:cNvPr id="11" name="image3.jpg"/>
          <p:cNvPicPr/>
          <p:nvPr/>
        </p:nvPicPr>
        <p:blipFill>
          <a:blip r:embed="rId10"/>
          <a:srcRect/>
          <a:stretch>
            <a:fillRect/>
          </a:stretch>
        </p:blipFill>
        <p:spPr>
          <a:xfrm>
            <a:off x="7790934" y="3939568"/>
            <a:ext cx="1513485" cy="2219381"/>
          </a:xfrm>
          <a:prstGeom prst="rect">
            <a:avLst/>
          </a:prstGeom>
          <a:ln/>
        </p:spPr>
      </p:pic>
      <p:pic>
        <p:nvPicPr>
          <p:cNvPr id="12" name="Image 25"/>
          <p:cNvPicPr/>
          <p:nvPr/>
        </p:nvPicPr>
        <p:blipFill>
          <a:blip r:embed="rId11" cstate="print"/>
          <a:stretch>
            <a:fillRect/>
          </a:stretch>
        </p:blipFill>
        <p:spPr>
          <a:xfrm>
            <a:off x="9854495" y="1379191"/>
            <a:ext cx="1647695" cy="2294449"/>
          </a:xfrm>
          <a:prstGeom prst="rect">
            <a:avLst/>
          </a:prstGeom>
        </p:spPr>
      </p:pic>
    </p:spTree>
    <p:extLst>
      <p:ext uri="{BB962C8B-B14F-4D97-AF65-F5344CB8AC3E}">
        <p14:creationId xmlns:p14="http://schemas.microsoft.com/office/powerpoint/2010/main" val="3026906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634675" y="2644170"/>
            <a:ext cx="8922650" cy="1569660"/>
          </a:xfrm>
          <a:prstGeom prst="rect">
            <a:avLst/>
          </a:prstGeom>
          <a:noFill/>
        </p:spPr>
        <p:txBody>
          <a:bodyPr wrap="square" rtlCol="0">
            <a:spAutoFit/>
          </a:bodyPr>
          <a:lstStyle/>
          <a:p>
            <a:pPr algn="ctr"/>
            <a:r>
              <a:rPr lang="es-MX" sz="9600" spc="600" dirty="0">
                <a:latin typeface="Arial Rounded MT Bold" panose="020F0704030504030204" pitchFamily="34" charset="0"/>
                <a:cs typeface="Arial" panose="020B0604020202020204" pitchFamily="34" charset="0"/>
              </a:rPr>
              <a:t>GRACIAS</a:t>
            </a:r>
          </a:p>
        </p:txBody>
      </p:sp>
    </p:spTree>
    <p:extLst>
      <p:ext uri="{BB962C8B-B14F-4D97-AF65-F5344CB8AC3E}">
        <p14:creationId xmlns:p14="http://schemas.microsoft.com/office/powerpoint/2010/main" val="138132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9188C30-821C-8ED7-8D5E-71FE5D575173}"/>
              </a:ext>
            </a:extLst>
          </p:cNvPr>
          <p:cNvSpPr txBox="1"/>
          <p:nvPr/>
        </p:nvSpPr>
        <p:spPr>
          <a:xfrm>
            <a:off x="635840" y="584426"/>
            <a:ext cx="4377089" cy="701731"/>
          </a:xfrm>
          <a:prstGeom prst="rect">
            <a:avLst/>
          </a:prstGeom>
          <a:noFill/>
        </p:spPr>
        <p:txBody>
          <a:bodyPr wrap="square">
            <a:spAutoFit/>
          </a:bodyPr>
          <a:lstStyle/>
          <a:p>
            <a:pPr algn="ctr" defTabSz="740664">
              <a:lnSpc>
                <a:spcPct val="90000"/>
              </a:lnSpc>
              <a:spcAft>
                <a:spcPts val="486"/>
              </a:spcAft>
              <a:defRPr/>
            </a:pPr>
            <a:r>
              <a:rPr lang="es-ES" sz="2200" dirty="0">
                <a:latin typeface="Arial" panose="020B0604020202020204" pitchFamily="34" charset="0"/>
                <a:cs typeface="Arial" panose="020B0604020202020204" pitchFamily="34" charset="0"/>
              </a:rPr>
              <a:t>Objetivo Estratégico del</a:t>
            </a:r>
            <a:br>
              <a:rPr lang="es-ES" sz="2200" dirty="0">
                <a:latin typeface="Arial" panose="020B0604020202020204" pitchFamily="34" charset="0"/>
                <a:cs typeface="Arial" panose="020B0604020202020204" pitchFamily="34" charset="0"/>
              </a:rPr>
            </a:br>
            <a:r>
              <a:rPr lang="es-ES" sz="2200" dirty="0">
                <a:latin typeface="Arial" panose="020B0604020202020204" pitchFamily="34" charset="0"/>
                <a:cs typeface="Arial" panose="020B0604020202020204" pitchFamily="34" charset="0"/>
              </a:rPr>
              <a:t>Eje </a:t>
            </a:r>
            <a:r>
              <a:rPr lang="es-ES" sz="2200" b="1" dirty="0">
                <a:latin typeface="Arial" panose="020B0604020202020204" pitchFamily="34" charset="0"/>
                <a:cs typeface="Arial" panose="020B0604020202020204" pitchFamily="34" charset="0"/>
              </a:rPr>
              <a:t>3 Todos por la paz</a:t>
            </a:r>
            <a:r>
              <a:rPr lang="es-ES" sz="2200" dirty="0">
                <a:latin typeface="Arial" panose="020B0604020202020204" pitchFamily="34" charset="0"/>
                <a:cs typeface="Arial" panose="020B0604020202020204" pitchFamily="34" charset="0"/>
              </a:rPr>
              <a:t>.</a:t>
            </a:r>
          </a:p>
        </p:txBody>
      </p:sp>
      <p:sp>
        <p:nvSpPr>
          <p:cNvPr id="4" name="CuadroTexto 3">
            <a:extLst>
              <a:ext uri="{FF2B5EF4-FFF2-40B4-BE49-F238E27FC236}">
                <a16:creationId xmlns:a16="http://schemas.microsoft.com/office/drawing/2014/main" id="{CE5B76DA-97E2-86A8-0EC1-6997E22A0DCC}"/>
              </a:ext>
            </a:extLst>
          </p:cNvPr>
          <p:cNvSpPr txBox="1"/>
          <p:nvPr/>
        </p:nvSpPr>
        <p:spPr>
          <a:xfrm>
            <a:off x="220133" y="1535625"/>
            <a:ext cx="5049029" cy="1077218"/>
          </a:xfrm>
          <a:prstGeom prst="rect">
            <a:avLst/>
          </a:prstGeom>
          <a:noFill/>
        </p:spPr>
        <p:txBody>
          <a:bodyPr wrap="square">
            <a:spAutoFit/>
          </a:bodyPr>
          <a:lstStyle/>
          <a:p>
            <a:pPr algn="just" defTabSz="822960">
              <a:spcAft>
                <a:spcPts val="540"/>
              </a:spcAft>
              <a:defRPr/>
            </a:pPr>
            <a:r>
              <a:rPr lang="es-MX" sz="1600" dirty="0">
                <a:solidFill>
                  <a:prstClr val="black"/>
                </a:solidFill>
              </a:rPr>
              <a:t>Contribuir a una sociedad más segura, cohesionada y pacífica en el municipio de Benito Juárez mediante estrategias de prevención de la violencia, impulso a la convivencia y fortalecimiento del bienestar social.</a:t>
            </a:r>
            <a:endParaRPr lang="es-ES_tradnl" sz="1600" dirty="0">
              <a:solidFill>
                <a:prstClr val="black"/>
              </a:solidFill>
            </a:endParaRPr>
          </a:p>
        </p:txBody>
      </p:sp>
      <p:sp>
        <p:nvSpPr>
          <p:cNvPr id="8" name="Rectángulo 7"/>
          <p:cNvSpPr/>
          <p:nvPr/>
        </p:nvSpPr>
        <p:spPr>
          <a:xfrm>
            <a:off x="5967046" y="500877"/>
            <a:ext cx="6096000" cy="590931"/>
          </a:xfrm>
          <a:prstGeom prst="rect">
            <a:avLst/>
          </a:prstGeom>
        </p:spPr>
        <p:txBody>
          <a:bodyPr>
            <a:spAutoFit/>
          </a:bodyPr>
          <a:lstStyle/>
          <a:p>
            <a:pPr algn="ctr" defTabSz="822960">
              <a:lnSpc>
                <a:spcPct val="90000"/>
              </a:lnSpc>
              <a:spcAft>
                <a:spcPts val="540"/>
              </a:spcAft>
              <a:defRPr/>
            </a:pPr>
            <a:r>
              <a:rPr lang="es-ES_tradnl" b="1" dirty="0">
                <a:solidFill>
                  <a:prstClr val="black"/>
                </a:solidFill>
              </a:rPr>
              <a:t>Esta contribución se mide mediante un indicador de frecuencia anual :</a:t>
            </a:r>
          </a:p>
        </p:txBody>
      </p:sp>
      <p:sp>
        <p:nvSpPr>
          <p:cNvPr id="10" name="CuadroTexto 9"/>
          <p:cNvSpPr txBox="1"/>
          <p:nvPr/>
        </p:nvSpPr>
        <p:spPr>
          <a:xfrm>
            <a:off x="0" y="6504079"/>
            <a:ext cx="5648770" cy="292388"/>
          </a:xfrm>
          <a:prstGeom prst="rect">
            <a:avLst/>
          </a:prstGeom>
          <a:noFill/>
        </p:spPr>
        <p:txBody>
          <a:bodyPr wrap="square" rtlCol="0">
            <a:spAutoFit/>
          </a:bodyPr>
          <a:lstStyle/>
          <a:p>
            <a:pPr algn="ctr"/>
            <a:r>
              <a:rPr lang="es-MX" sz="1300" b="1" dirty="0">
                <a:solidFill>
                  <a:schemeClr val="bg1"/>
                </a:solidFill>
                <a:latin typeface="Arial" panose="020B0604020202020204" pitchFamily="34" charset="0"/>
                <a:cs typeface="Arial" panose="020B0604020202020204" pitchFamily="34" charset="0"/>
              </a:rPr>
              <a:t>Dirección General de Planeación Municipal, Benito Juárez.</a:t>
            </a:r>
          </a:p>
        </p:txBody>
      </p:sp>
      <p:pic>
        <p:nvPicPr>
          <p:cNvPr id="11" name="Imagen 10">
            <a:extLst>
              <a:ext uri="{FF2B5EF4-FFF2-40B4-BE49-F238E27FC236}">
                <a16:creationId xmlns:a16="http://schemas.microsoft.com/office/drawing/2014/main" id="{B44ECC4B-B9E4-489F-9918-18A48C8E58C3}"/>
              </a:ext>
            </a:extLst>
          </p:cNvPr>
          <p:cNvPicPr>
            <a:picLocks noChangeAspect="1"/>
          </p:cNvPicPr>
          <p:nvPr/>
        </p:nvPicPr>
        <p:blipFill>
          <a:blip r:embed="rId2"/>
          <a:stretch>
            <a:fillRect/>
          </a:stretch>
        </p:blipFill>
        <p:spPr>
          <a:xfrm>
            <a:off x="1565512" y="2752007"/>
            <a:ext cx="2358269" cy="3612907"/>
          </a:xfrm>
          <a:prstGeom prst="rect">
            <a:avLst/>
          </a:prstGeom>
        </p:spPr>
      </p:pic>
    </p:spTree>
    <p:extLst>
      <p:ext uri="{BB962C8B-B14F-4D97-AF65-F5344CB8AC3E}">
        <p14:creationId xmlns:p14="http://schemas.microsoft.com/office/powerpoint/2010/main" val="861798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cstate="print">
            <a:extLst>
              <a:ext uri="{28A0092B-C50C-407E-A947-70E740481C1C}">
                <a14:useLocalDpi xmlns:a14="http://schemas.microsoft.com/office/drawing/2010/main" val="0"/>
              </a:ext>
            </a:extLst>
          </a:blip>
          <a:stretch>
            <a:fillRect/>
          </a:stretch>
        </p:blipFill>
        <p:spPr>
          <a:xfrm>
            <a:off x="1247517" y="412000"/>
            <a:ext cx="3106525" cy="832130"/>
          </a:xfrm>
          <a:prstGeom prst="rect">
            <a:avLst/>
          </a:prstGeom>
        </p:spPr>
      </p:pic>
      <p:sp>
        <p:nvSpPr>
          <p:cNvPr id="3" name="CuadroTexto 2">
            <a:extLst>
              <a:ext uri="{FF2B5EF4-FFF2-40B4-BE49-F238E27FC236}">
                <a16:creationId xmlns:a16="http://schemas.microsoft.com/office/drawing/2014/main" id="{E9188C30-821C-8ED7-8D5E-71FE5D575173}"/>
              </a:ext>
            </a:extLst>
          </p:cNvPr>
          <p:cNvSpPr txBox="1"/>
          <p:nvPr/>
        </p:nvSpPr>
        <p:spPr>
          <a:xfrm>
            <a:off x="7212940" y="530431"/>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dirty="0">
                <a:ln>
                  <a:noFill/>
                </a:ln>
                <a:solidFill>
                  <a:srgbClr val="00B0F0"/>
                </a:solidFill>
                <a:effectLst/>
                <a:uLnTx/>
                <a:uFillTx/>
                <a:latin typeface="Arial" panose="020B0604020202020204" pitchFamily="34" charset="0"/>
                <a:cs typeface="Arial" panose="020B0604020202020204" pitchFamily="34" charset="0"/>
              </a:rPr>
              <a:t>NIVEL PROPÓSITO</a:t>
            </a:r>
            <a:r>
              <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
        <p:nvSpPr>
          <p:cNvPr id="4" name="CuadroTexto 3">
            <a:extLst>
              <a:ext uri="{FF2B5EF4-FFF2-40B4-BE49-F238E27FC236}">
                <a16:creationId xmlns:a16="http://schemas.microsoft.com/office/drawing/2014/main" id="{67ADCD15-A9B1-5AE7-2DE3-B7FDDF499056}"/>
              </a:ext>
            </a:extLst>
          </p:cNvPr>
          <p:cNvSpPr txBox="1"/>
          <p:nvPr/>
        </p:nvSpPr>
        <p:spPr>
          <a:xfrm>
            <a:off x="301424" y="1680278"/>
            <a:ext cx="4998709" cy="1997150"/>
          </a:xfrm>
          <a:prstGeom prst="rect">
            <a:avLst/>
          </a:prstGeom>
          <a:noFill/>
        </p:spPr>
        <p:txBody>
          <a:bodyPr wrap="square">
            <a:spAutoFit/>
          </a:bodyPr>
          <a:lstStyle/>
          <a:p>
            <a:pPr algn="just">
              <a:lnSpc>
                <a:spcPct val="150000"/>
              </a:lnSpc>
              <a:spcAft>
                <a:spcPts val="600"/>
              </a:spcAft>
            </a:pPr>
            <a:r>
              <a:rPr lang="es-MX" sz="1200" dirty="0">
                <a:latin typeface="Arial" panose="020B0604020202020204" pitchFamily="34" charset="0"/>
                <a:cs typeface="Arial" panose="020B0604020202020204" pitchFamily="34" charset="0"/>
              </a:rPr>
              <a:t>La tasa de variación de los delitos cometidos contra el patrimonio en el municipio de Benito Juárez registró una </a:t>
            </a:r>
            <a:r>
              <a:rPr lang="es-MX" sz="1200" b="1" dirty="0">
                <a:latin typeface="Arial" panose="020B0604020202020204" pitchFamily="34" charset="0"/>
                <a:cs typeface="Arial" panose="020B0604020202020204" pitchFamily="34" charset="0"/>
              </a:rPr>
              <a:t>disminución</a:t>
            </a:r>
            <a:r>
              <a:rPr lang="es-MX" sz="1200" dirty="0">
                <a:latin typeface="Arial" panose="020B0604020202020204" pitchFamily="34" charset="0"/>
                <a:cs typeface="Arial" panose="020B0604020202020204" pitchFamily="34" charset="0"/>
              </a:rPr>
              <a:t> del </a:t>
            </a:r>
            <a:r>
              <a:rPr lang="es-MX" sz="1200" b="1" dirty="0">
                <a:latin typeface="Arial" panose="020B0604020202020204" pitchFamily="34" charset="0"/>
                <a:cs typeface="Arial" panose="020B0604020202020204" pitchFamily="34" charset="0"/>
              </a:rPr>
              <a:t>8.36%</a:t>
            </a:r>
            <a:r>
              <a:rPr lang="es-MX" sz="1200" dirty="0">
                <a:latin typeface="Arial" panose="020B0604020202020204" pitchFamily="34" charset="0"/>
                <a:cs typeface="Arial" panose="020B0604020202020204" pitchFamily="34" charset="0"/>
              </a:rPr>
              <a:t> respecto a la proyección estimada para el segundo trimestre del año. Durante dicho periodo se contabilizaron </a:t>
            </a:r>
            <a:r>
              <a:rPr lang="es-MX" sz="1200" b="1" dirty="0">
                <a:latin typeface="Arial" panose="020B0604020202020204" pitchFamily="34" charset="0"/>
                <a:cs typeface="Arial" panose="020B0604020202020204" pitchFamily="34" charset="0"/>
              </a:rPr>
              <a:t>2,994</a:t>
            </a:r>
            <a:r>
              <a:rPr lang="es-MX" sz="1200" dirty="0">
                <a:latin typeface="Arial" panose="020B0604020202020204" pitchFamily="34" charset="0"/>
                <a:cs typeface="Arial" panose="020B0604020202020204" pitchFamily="34" charset="0"/>
              </a:rPr>
              <a:t> hechos delictivos en esta categoría, </a:t>
            </a:r>
            <a:r>
              <a:rPr lang="es-MX" sz="1200" b="1" dirty="0">
                <a:latin typeface="Arial" panose="020B0604020202020204" pitchFamily="34" charset="0"/>
                <a:cs typeface="Arial" panose="020B0604020202020204" pitchFamily="34" charset="0"/>
              </a:rPr>
              <a:t>cifra inferior a los 3,267 delitos proyectados</a:t>
            </a:r>
            <a:r>
              <a:rPr lang="es-MX" sz="1200" dirty="0">
                <a:latin typeface="Arial" panose="020B0604020202020204" pitchFamily="34" charset="0"/>
                <a:cs typeface="Arial" panose="020B0604020202020204" pitchFamily="34" charset="0"/>
              </a:rPr>
              <a:t>, lo cual representa un avance favorable en la reducción de la incidencia delictiva en este rubro</a:t>
            </a:r>
            <a:endParaRPr lang="es-ES_tradnl" sz="1200" dirty="0">
              <a:latin typeface="Arial" panose="020B0604020202020204" pitchFamily="34" charset="0"/>
              <a:cs typeface="Arial" panose="020B0604020202020204" pitchFamily="34" charset="0"/>
            </a:endParaRPr>
          </a:p>
        </p:txBody>
      </p:sp>
      <p:sp>
        <p:nvSpPr>
          <p:cNvPr id="7" name="CuadroTexto 6"/>
          <p:cNvSpPr txBox="1"/>
          <p:nvPr/>
        </p:nvSpPr>
        <p:spPr>
          <a:xfrm>
            <a:off x="8021" y="6427113"/>
            <a:ext cx="5648770" cy="492443"/>
          </a:xfrm>
          <a:prstGeom prst="rect">
            <a:avLst/>
          </a:prstGeom>
          <a:noFill/>
        </p:spPr>
        <p:txBody>
          <a:bodyPr wrap="square" rtlCol="0">
            <a:spAutoFit/>
          </a:bodyPr>
          <a:lstStyle/>
          <a:p>
            <a:pPr algn="ctr"/>
            <a:r>
              <a:rPr lang="es-MX" sz="1300" b="1" dirty="0">
                <a:solidFill>
                  <a:schemeClr val="bg1"/>
                </a:solidFill>
                <a:latin typeface="Arial" panose="020B0604020202020204" pitchFamily="34" charset="0"/>
                <a:cs typeface="Arial" panose="020B0604020202020204" pitchFamily="34" charset="0"/>
              </a:rPr>
              <a:t>Lic. Jaime Padilla Barrientos. </a:t>
            </a:r>
          </a:p>
          <a:p>
            <a:pPr algn="ctr"/>
            <a:r>
              <a:rPr lang="es-MX" sz="1300" dirty="0">
                <a:solidFill>
                  <a:schemeClr val="bg1"/>
                </a:solidFill>
                <a:latin typeface="Arial" panose="020B0604020202020204" pitchFamily="34" charset="0"/>
                <a:cs typeface="Arial" panose="020B0604020202020204" pitchFamily="34" charset="0"/>
              </a:rPr>
              <a:t>Secretaría Municipal de Seguridad Ciudadana y Tránsito, Benito Juárez.</a:t>
            </a:r>
          </a:p>
        </p:txBody>
      </p:sp>
      <p:sp>
        <p:nvSpPr>
          <p:cNvPr id="8" name="Rectángulo 7"/>
          <p:cNvSpPr/>
          <p:nvPr/>
        </p:nvSpPr>
        <p:spPr>
          <a:xfrm>
            <a:off x="46983" y="6117588"/>
            <a:ext cx="5570846" cy="253916"/>
          </a:xfrm>
          <a:prstGeom prst="rect">
            <a:avLst/>
          </a:prstGeom>
        </p:spPr>
        <p:txBody>
          <a:bodyPr wrap="square">
            <a:spAutoFit/>
          </a:bodyPr>
          <a:lstStyle/>
          <a:p>
            <a:pPr algn="ctr">
              <a:spcAft>
                <a:spcPts val="600"/>
              </a:spcAft>
            </a:pPr>
            <a:r>
              <a:rPr lang="es-ES" sz="1050" dirty="0"/>
              <a:t>Datos obtenidos del Secretariado Ejecutivo del Sistema Nacional de Seguridad Pública (</a:t>
            </a:r>
            <a:r>
              <a:rPr lang="es-ES" sz="1050" dirty="0" err="1"/>
              <a:t>SESNSP</a:t>
            </a:r>
            <a:r>
              <a:rPr lang="es-ES" sz="1050" dirty="0"/>
              <a:t>).</a:t>
            </a:r>
            <a:endParaRPr lang="es-ES_tradnl" sz="1050" dirty="0"/>
          </a:p>
        </p:txBody>
      </p:sp>
      <p:sp>
        <p:nvSpPr>
          <p:cNvPr id="9" name="CuadroTexto 8">
            <a:extLst>
              <a:ext uri="{FF2B5EF4-FFF2-40B4-BE49-F238E27FC236}">
                <a16:creationId xmlns:a16="http://schemas.microsoft.com/office/drawing/2014/main" id="{F16D3E7D-7FDF-4F94-9392-749EE3B99348}"/>
              </a:ext>
            </a:extLst>
          </p:cNvPr>
          <p:cNvSpPr txBox="1"/>
          <p:nvPr/>
        </p:nvSpPr>
        <p:spPr>
          <a:xfrm>
            <a:off x="1064082" y="1159475"/>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dirty="0">
                <a:ln>
                  <a:noFill/>
                </a:ln>
                <a:solidFill>
                  <a:srgbClr val="00B0F0"/>
                </a:solidFill>
                <a:effectLst/>
                <a:uLnTx/>
                <a:uFillTx/>
                <a:latin typeface="Arial" panose="020B0604020202020204" pitchFamily="34" charset="0"/>
                <a:cs typeface="Arial" panose="020B0604020202020204" pitchFamily="34" charset="0"/>
              </a:rPr>
              <a:t>PROPÓSITO</a:t>
            </a:r>
            <a:r>
              <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graphicFrame>
        <p:nvGraphicFramePr>
          <p:cNvPr id="10" name="Gráfico 9">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924583863"/>
              </p:ext>
            </p:extLst>
          </p:nvPr>
        </p:nvGraphicFramePr>
        <p:xfrm>
          <a:off x="5757715" y="1071413"/>
          <a:ext cx="6100110" cy="5173133"/>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6D57D1E6-BDA5-4FD6-8268-DA2F09431019}"/>
              </a:ext>
            </a:extLst>
          </p:cNvPr>
          <p:cNvSpPr txBox="1"/>
          <p:nvPr/>
        </p:nvSpPr>
        <p:spPr>
          <a:xfrm>
            <a:off x="8464220" y="2029599"/>
            <a:ext cx="787400" cy="276999"/>
          </a:xfrm>
          <a:prstGeom prst="rect">
            <a:avLst/>
          </a:prstGeom>
          <a:noFill/>
        </p:spPr>
        <p:txBody>
          <a:bodyPr wrap="square" rtlCol="0">
            <a:spAutoFit/>
          </a:bodyPr>
          <a:lstStyle/>
          <a:p>
            <a:pPr algn="ctr"/>
            <a:r>
              <a:rPr lang="es-MX" sz="1200" b="1" dirty="0">
                <a:solidFill>
                  <a:srgbClr val="00B050"/>
                </a:solidFill>
              </a:rPr>
              <a:t>-8.36%</a:t>
            </a:r>
          </a:p>
        </p:txBody>
      </p:sp>
      <p:sp>
        <p:nvSpPr>
          <p:cNvPr id="13" name="CuadroTexto 12">
            <a:extLst>
              <a:ext uri="{FF2B5EF4-FFF2-40B4-BE49-F238E27FC236}">
                <a16:creationId xmlns:a16="http://schemas.microsoft.com/office/drawing/2014/main" id="{D8B1AAE5-B4A6-4D6A-A88D-34819B89508D}"/>
              </a:ext>
            </a:extLst>
          </p:cNvPr>
          <p:cNvSpPr txBox="1"/>
          <p:nvPr/>
        </p:nvSpPr>
        <p:spPr>
          <a:xfrm>
            <a:off x="334175" y="3797958"/>
            <a:ext cx="4998709" cy="2274149"/>
          </a:xfrm>
          <a:prstGeom prst="rect">
            <a:avLst/>
          </a:prstGeom>
          <a:noFill/>
        </p:spPr>
        <p:txBody>
          <a:bodyPr wrap="square">
            <a:spAutoFit/>
          </a:bodyPr>
          <a:lstStyle/>
          <a:p>
            <a:pPr algn="just">
              <a:lnSpc>
                <a:spcPct val="150000"/>
              </a:lnSpc>
            </a:pPr>
            <a:r>
              <a:rPr lang="es-MX" sz="1200" dirty="0">
                <a:latin typeface="Arial" panose="020B0604020202020204" pitchFamily="34" charset="0"/>
                <a:cs typeface="Arial" panose="020B0604020202020204" pitchFamily="34" charset="0"/>
              </a:rPr>
              <a:t>Esta reducción se atribuye a la implementación de estrategias focalizadas de prevención del delito, así como al fortalecimiento de la presencia policial en zonas de alta incidencia mediante patrullajes preventivos, operativos de disuasión. Asimismo, las acciones de proximidad social y la atención oportuna a reportes ciudadanos han permitido generar condiciones de mayor seguridad, incidiendo de manera directa en la disminución de los delitos patrimoniales durante el periodo en análisis.</a:t>
            </a:r>
          </a:p>
        </p:txBody>
      </p:sp>
    </p:spTree>
    <p:extLst>
      <p:ext uri="{BB962C8B-B14F-4D97-AF65-F5344CB8AC3E}">
        <p14:creationId xmlns:p14="http://schemas.microsoft.com/office/powerpoint/2010/main" val="779870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90" y="705148"/>
            <a:ext cx="4452299" cy="369332"/>
          </a:xfrm>
          <a:prstGeom prst="rect">
            <a:avLst/>
          </a:prstGeom>
        </p:spPr>
        <p:txBody>
          <a:bodyPr wrap="square">
            <a:spAutoFit/>
          </a:bodyPr>
          <a:lstStyle/>
          <a:p>
            <a:pPr algn="ctr"/>
            <a:r>
              <a:rPr lang="es-MX" b="1" dirty="0">
                <a:solidFill>
                  <a:srgbClr val="00B0F0"/>
                </a:solidFill>
                <a:latin typeface="Arial" panose="020B0604020202020204" pitchFamily="34" charset="0"/>
                <a:cs typeface="Arial" panose="020B0604020202020204" pitchFamily="34" charset="0"/>
              </a:rPr>
              <a:t>Subsecretaría</a:t>
            </a:r>
            <a:r>
              <a:rPr lang="es-MX" dirty="0">
                <a:solidFill>
                  <a:srgbClr val="00B0F0"/>
                </a:solidFill>
                <a:latin typeface="Arial" panose="020B0604020202020204" pitchFamily="34" charset="0"/>
                <a:cs typeface="Arial" panose="020B0604020202020204" pitchFamily="34" charset="0"/>
              </a:rPr>
              <a:t> de </a:t>
            </a:r>
            <a:r>
              <a:rPr lang="es-MX" b="1" dirty="0">
                <a:solidFill>
                  <a:srgbClr val="00B0F0"/>
                </a:solidFill>
                <a:latin typeface="Arial" panose="020B0604020202020204" pitchFamily="34" charset="0"/>
                <a:cs typeface="Arial" panose="020B0604020202020204" pitchFamily="34" charset="0"/>
              </a:rPr>
              <a:t>Control</a:t>
            </a:r>
            <a:r>
              <a:rPr lang="es-MX" dirty="0">
                <a:solidFill>
                  <a:srgbClr val="00B0F0"/>
                </a:solidFill>
                <a:latin typeface="Arial" panose="020B0604020202020204" pitchFamily="34" charset="0"/>
                <a:cs typeface="Arial" panose="020B0604020202020204" pitchFamily="34" charset="0"/>
              </a:rPr>
              <a:t> y </a:t>
            </a:r>
            <a:r>
              <a:rPr lang="es-MX" b="1" dirty="0">
                <a:solidFill>
                  <a:srgbClr val="00B0F0"/>
                </a:solidFill>
                <a:latin typeface="Arial" panose="020B0604020202020204" pitchFamily="34" charset="0"/>
                <a:cs typeface="Arial" panose="020B0604020202020204" pitchFamily="34" charset="0"/>
              </a:rPr>
              <a:t>Operación</a:t>
            </a:r>
            <a:r>
              <a:rPr lang="es-MX" dirty="0">
                <a:solidFill>
                  <a:srgbClr val="00B0F0"/>
                </a:solidFill>
                <a:latin typeface="Arial" panose="020B0604020202020204" pitchFamily="34" charset="0"/>
                <a:cs typeface="Arial" panose="020B0604020202020204" pitchFamily="34" charset="0"/>
              </a:rPr>
              <a:t>.</a:t>
            </a:r>
          </a:p>
        </p:txBody>
      </p:sp>
      <p:sp>
        <p:nvSpPr>
          <p:cNvPr id="3" name="Rectángulo 2"/>
          <p:cNvSpPr/>
          <p:nvPr/>
        </p:nvSpPr>
        <p:spPr>
          <a:xfrm>
            <a:off x="767953"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 y="6446126"/>
            <a:ext cx="5573486" cy="461665"/>
          </a:xfrm>
          <a:prstGeom prst="rect">
            <a:avLst/>
          </a:prstGeom>
        </p:spPr>
        <p:txBody>
          <a:bodyPr wrap="square">
            <a:spAutoFit/>
          </a:bodyPr>
          <a:lstStyle/>
          <a:p>
            <a:pPr algn="ctr"/>
            <a:r>
              <a:rPr lang="es-MX" sz="1200" b="1" dirty="0">
                <a:solidFill>
                  <a:schemeClr val="bg1"/>
                </a:solidFill>
                <a:latin typeface="Arial" panose="020B0604020202020204" pitchFamily="34" charset="0"/>
                <a:cs typeface="Arial" panose="020B0604020202020204" pitchFamily="34" charset="0"/>
              </a:rPr>
              <a:t>Samuel Tapia Rodríguez</a:t>
            </a:r>
          </a:p>
          <a:p>
            <a:pPr algn="ctr"/>
            <a:r>
              <a:rPr lang="es-MX" sz="1200" dirty="0">
                <a:solidFill>
                  <a:schemeClr val="bg1">
                    <a:lumMod val="95000"/>
                  </a:schemeClr>
                </a:solidFill>
                <a:latin typeface="Arial" panose="020B0604020202020204" pitchFamily="34" charset="0"/>
                <a:cs typeface="Arial" panose="020B0604020202020204" pitchFamily="34" charset="0"/>
              </a:rPr>
              <a:t>Subsecretaría de Control y Operación.</a:t>
            </a:r>
            <a:endParaRPr lang="es-MX" sz="12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250889" y="1396226"/>
            <a:ext cx="5071699" cy="4728154"/>
          </a:xfrm>
          <a:prstGeom prst="rect">
            <a:avLst/>
          </a:prstGeom>
        </p:spPr>
        <p:txBody>
          <a:bodyPr wrap="square">
            <a:spAutoFit/>
          </a:bodyPr>
          <a:lstStyle/>
          <a:p>
            <a:pPr algn="just">
              <a:lnSpc>
                <a:spcPct val="150000"/>
              </a:lnSpc>
            </a:pPr>
            <a:r>
              <a:rPr lang="es-MX" sz="1350" b="1" dirty="0">
                <a:latin typeface="Arial" panose="020B0604020202020204" pitchFamily="34" charset="0"/>
                <a:cs typeface="Arial" panose="020B0604020202020204" pitchFamily="34" charset="0"/>
              </a:rPr>
              <a:t>Componente: Implementación de operativos para mejorar la seguridad ciudadana</a:t>
            </a:r>
            <a:r>
              <a:rPr lang="es-MX" sz="1350" dirty="0">
                <a:latin typeface="Arial" panose="020B0604020202020204" pitchFamily="34" charset="0"/>
                <a:cs typeface="Arial" panose="020B0604020202020204" pitchFamily="34" charset="0"/>
              </a:rPr>
              <a:t>. Con el objetivo de fortalecer las condiciones de seguridad en beneficio de la comunidad, durante el primer segundo se llevaron a cabo </a:t>
            </a:r>
            <a:r>
              <a:rPr lang="es-MX" sz="1350" b="1" dirty="0">
                <a:latin typeface="Arial" panose="020B0604020202020204" pitchFamily="34" charset="0"/>
                <a:cs typeface="Arial" panose="020B0604020202020204" pitchFamily="34" charset="0"/>
              </a:rPr>
              <a:t>308 operativos</a:t>
            </a:r>
            <a:r>
              <a:rPr lang="es-MX" sz="1350" dirty="0">
                <a:latin typeface="Arial" panose="020B0604020202020204" pitchFamily="34" charset="0"/>
                <a:cs typeface="Arial" panose="020B0604020202020204" pitchFamily="34" charset="0"/>
              </a:rPr>
              <a:t>, de un total de </a:t>
            </a:r>
            <a:r>
              <a:rPr lang="es-MX" sz="1350" b="1" dirty="0">
                <a:latin typeface="Arial" panose="020B0604020202020204" pitchFamily="34" charset="0"/>
                <a:cs typeface="Arial" panose="020B0604020202020204" pitchFamily="34" charset="0"/>
              </a:rPr>
              <a:t>546 programados</a:t>
            </a:r>
            <a:r>
              <a:rPr lang="es-MX" sz="1350" dirty="0">
                <a:latin typeface="Arial" panose="020B0604020202020204" pitchFamily="34" charset="0"/>
                <a:cs typeface="Arial" panose="020B0604020202020204" pitchFamily="34" charset="0"/>
              </a:rPr>
              <a:t>, lo que representa un </a:t>
            </a:r>
            <a:r>
              <a:rPr lang="es-MX" sz="1350" b="1" dirty="0">
                <a:latin typeface="Arial" panose="020B0604020202020204" pitchFamily="34" charset="0"/>
                <a:cs typeface="Arial" panose="020B0604020202020204" pitchFamily="34" charset="0"/>
              </a:rPr>
              <a:t>avance del 56.41</a:t>
            </a:r>
            <a:r>
              <a:rPr lang="es-MX" sz="1350" dirty="0">
                <a:latin typeface="Arial" panose="020B0604020202020204" pitchFamily="34" charset="0"/>
                <a:cs typeface="Arial" panose="020B0604020202020204" pitchFamily="34" charset="0"/>
              </a:rPr>
              <a:t>% respecto a la meta establecida para dicho periodo.</a:t>
            </a:r>
          </a:p>
          <a:p>
            <a:pPr algn="just">
              <a:lnSpc>
                <a:spcPct val="150000"/>
              </a:lnSpc>
            </a:pPr>
            <a:endParaRPr lang="es-MX" sz="1350" dirty="0">
              <a:latin typeface="Arial" panose="020B0604020202020204" pitchFamily="34" charset="0"/>
              <a:cs typeface="Arial" panose="020B0604020202020204" pitchFamily="34" charset="0"/>
            </a:endParaRPr>
          </a:p>
          <a:p>
            <a:pPr algn="just">
              <a:lnSpc>
                <a:spcPct val="150000"/>
              </a:lnSpc>
            </a:pPr>
            <a:r>
              <a:rPr lang="es-MX" sz="1350" b="1" dirty="0">
                <a:latin typeface="Arial" panose="020B0604020202020204" pitchFamily="34" charset="0"/>
                <a:cs typeface="Arial" panose="020B0604020202020204" pitchFamily="34" charset="0"/>
              </a:rPr>
              <a:t>Actividad 1: Ejecución de acciones orientadas a la implementación de buenas prácticas profesionales</a:t>
            </a:r>
            <a:r>
              <a:rPr lang="es-MX" sz="1350" dirty="0">
                <a:latin typeface="Arial" panose="020B0604020202020204" pitchFamily="34" charset="0"/>
                <a:cs typeface="Arial" panose="020B0604020202020204" pitchFamily="34" charset="0"/>
              </a:rPr>
              <a:t>. En este rubro, se </a:t>
            </a:r>
            <a:r>
              <a:rPr lang="es-MX" sz="1350" b="1" dirty="0">
                <a:latin typeface="Arial" panose="020B0604020202020204" pitchFamily="34" charset="0"/>
                <a:cs typeface="Arial" panose="020B0604020202020204" pitchFamily="34" charset="0"/>
              </a:rPr>
              <a:t>realizaron 664 </a:t>
            </a:r>
            <a:r>
              <a:rPr lang="es-MX" sz="1350" dirty="0">
                <a:latin typeface="Arial" panose="020B0604020202020204" pitchFamily="34" charset="0"/>
                <a:cs typeface="Arial" panose="020B0604020202020204" pitchFamily="34" charset="0"/>
              </a:rPr>
              <a:t>operativos durante el trimestre, superando la meta programada de </a:t>
            </a:r>
            <a:r>
              <a:rPr lang="es-MX" sz="1350" b="1" dirty="0">
                <a:latin typeface="Arial" panose="020B0604020202020204" pitchFamily="34" charset="0"/>
                <a:cs typeface="Arial" panose="020B0604020202020204" pitchFamily="34" charset="0"/>
              </a:rPr>
              <a:t>550 operativos</a:t>
            </a:r>
            <a:r>
              <a:rPr lang="es-MX" sz="1350" dirty="0">
                <a:latin typeface="Arial" panose="020B0604020202020204" pitchFamily="34" charset="0"/>
                <a:cs typeface="Arial" panose="020B0604020202020204" pitchFamily="34" charset="0"/>
              </a:rPr>
              <a:t>, lo que refleja un </a:t>
            </a:r>
            <a:r>
              <a:rPr lang="es-MX" sz="1350" b="1" dirty="0">
                <a:latin typeface="Arial" panose="020B0604020202020204" pitchFamily="34" charset="0"/>
                <a:cs typeface="Arial" panose="020B0604020202020204" pitchFamily="34" charset="0"/>
              </a:rPr>
              <a:t>cumplimiento</a:t>
            </a:r>
            <a:r>
              <a:rPr lang="es-MX" sz="1350" dirty="0">
                <a:latin typeface="Arial" panose="020B0604020202020204" pitchFamily="34" charset="0"/>
                <a:cs typeface="Arial" panose="020B0604020202020204" pitchFamily="34" charset="0"/>
              </a:rPr>
              <a:t> del </a:t>
            </a:r>
            <a:r>
              <a:rPr lang="es-MX" sz="1350" b="1" dirty="0">
                <a:latin typeface="Arial" panose="020B0604020202020204" pitchFamily="34" charset="0"/>
                <a:cs typeface="Arial" panose="020B0604020202020204" pitchFamily="34" charset="0"/>
              </a:rPr>
              <a:t>120.73%</a:t>
            </a:r>
            <a:r>
              <a:rPr lang="es-MX" sz="1350" dirty="0">
                <a:latin typeface="Arial" panose="020B0604020202020204" pitchFamily="34" charset="0"/>
                <a:cs typeface="Arial" panose="020B0604020202020204" pitchFamily="34" charset="0"/>
              </a:rPr>
              <a:t> respecto a la proyección establecida, evidenciando un esfuerzo adicional en la ejecución de actividades que fortalecen la actuación profesional del personal operativo.</a:t>
            </a:r>
          </a:p>
        </p:txBody>
      </p:sp>
      <p:graphicFrame>
        <p:nvGraphicFramePr>
          <p:cNvPr id="8" name="Gráfico 7">
            <a:extLst>
              <a:ext uri="{FF2B5EF4-FFF2-40B4-BE49-F238E27FC236}">
                <a16:creationId xmlns:a16="http://schemas.microsoft.com/office/drawing/2014/main" id="{00000000-0008-0000-0700-000002000000}"/>
              </a:ext>
            </a:extLst>
          </p:cNvPr>
          <p:cNvGraphicFramePr>
            <a:graphicFrameLocks/>
          </p:cNvGraphicFramePr>
          <p:nvPr>
            <p:extLst>
              <p:ext uri="{D42A27DB-BD31-4B8C-83A1-F6EECF244321}">
                <p14:modId xmlns:p14="http://schemas.microsoft.com/office/powerpoint/2010/main" val="2116443529"/>
              </p:ext>
            </p:extLst>
          </p:nvPr>
        </p:nvGraphicFramePr>
        <p:xfrm>
          <a:off x="6138584" y="408766"/>
          <a:ext cx="5619039" cy="30993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00000000-0008-0000-0700-000003000000}"/>
              </a:ext>
            </a:extLst>
          </p:cNvPr>
          <p:cNvGraphicFramePr>
            <a:graphicFrameLocks/>
          </p:cNvGraphicFramePr>
          <p:nvPr>
            <p:extLst>
              <p:ext uri="{D42A27DB-BD31-4B8C-83A1-F6EECF244321}">
                <p14:modId xmlns:p14="http://schemas.microsoft.com/office/powerpoint/2010/main" val="486214734"/>
              </p:ext>
            </p:extLst>
          </p:nvPr>
        </p:nvGraphicFramePr>
        <p:xfrm>
          <a:off x="6138584" y="3508094"/>
          <a:ext cx="5570816" cy="29380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9542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062704" y="166035"/>
            <a:ext cx="10066591" cy="954107"/>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a:t>
            </a:r>
            <a:r>
              <a:rPr lang="es-ES" sz="2800">
                <a:latin typeface="Arial" panose="020B0604020202020204" pitchFamily="34" charset="0"/>
                <a:cs typeface="Arial" panose="020B0604020202020204" pitchFamily="34" charset="0"/>
              </a:rPr>
              <a:t>la </a:t>
            </a:r>
            <a:r>
              <a:rPr lang="es-MX" sz="2800" b="1">
                <a:latin typeface="Arial" panose="020B0604020202020204" pitchFamily="34" charset="0"/>
                <a:cs typeface="Arial" panose="020B0604020202020204" pitchFamily="34" charset="0"/>
              </a:rPr>
              <a:t>Subsecretaría</a:t>
            </a:r>
            <a:r>
              <a:rPr lang="es-MX" sz="2800">
                <a:latin typeface="Arial" panose="020B0604020202020204" pitchFamily="34" charset="0"/>
                <a:cs typeface="Arial" panose="020B0604020202020204" pitchFamily="34" charset="0"/>
              </a:rPr>
              <a:t> de </a:t>
            </a:r>
            <a:r>
              <a:rPr lang="es-MX" sz="2800" b="1">
                <a:latin typeface="Arial" panose="020B0604020202020204" pitchFamily="34" charset="0"/>
                <a:cs typeface="Arial" panose="020B0604020202020204" pitchFamily="34" charset="0"/>
              </a:rPr>
              <a:t>Control</a:t>
            </a:r>
            <a:r>
              <a:rPr lang="es-MX" sz="2800">
                <a:latin typeface="Arial" panose="020B0604020202020204" pitchFamily="34" charset="0"/>
                <a:cs typeface="Arial" panose="020B0604020202020204" pitchFamily="34" charset="0"/>
              </a:rPr>
              <a:t> y </a:t>
            </a:r>
            <a:r>
              <a:rPr lang="es-MX" sz="2800" b="1">
                <a:latin typeface="Arial" panose="020B0604020202020204" pitchFamily="34" charset="0"/>
                <a:cs typeface="Arial" panose="020B0604020202020204" pitchFamily="34" charset="0"/>
              </a:rPr>
              <a:t>Operación</a:t>
            </a:r>
            <a:r>
              <a:rPr lang="es-MX" sz="2800">
                <a:latin typeface="Arial" panose="020B0604020202020204" pitchFamily="34"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163" y="1415144"/>
            <a:ext cx="1896837" cy="2529116"/>
          </a:xfrm>
          <a:prstGeom prst="rect">
            <a:avLst/>
          </a:prstGeom>
        </p:spPr>
      </p:pic>
      <p:pic>
        <p:nvPicPr>
          <p:cNvPr id="4" name="Imagen 3"/>
          <p:cNvPicPr>
            <a:picLocks noChangeAspect="1"/>
          </p:cNvPicPr>
          <p:nvPr/>
        </p:nvPicPr>
        <p:blipFill rotWithShape="1">
          <a:blip r:embed="rId3" cstate="print">
            <a:extLst>
              <a:ext uri="{28A0092B-C50C-407E-A947-70E740481C1C}">
                <a14:useLocalDpi xmlns:a14="http://schemas.microsoft.com/office/drawing/2010/main" val="0"/>
              </a:ext>
            </a:extLst>
          </a:blip>
          <a:srcRect l="9038" r="10043"/>
          <a:stretch/>
        </p:blipFill>
        <p:spPr>
          <a:xfrm>
            <a:off x="2721428" y="1415144"/>
            <a:ext cx="2046515" cy="2529116"/>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3371" y="1415144"/>
            <a:ext cx="1896837" cy="2529116"/>
          </a:xfrm>
          <a:prstGeom prst="rect">
            <a:avLst/>
          </a:prstGeom>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5637" y="1353461"/>
            <a:ext cx="1949576" cy="2590799"/>
          </a:xfrm>
          <a:prstGeom prst="rect">
            <a:avLst/>
          </a:prstGeom>
        </p:spPr>
      </p:pic>
      <p:pic>
        <p:nvPicPr>
          <p:cNvPr id="8" name="Imagen 7"/>
          <p:cNvPicPr>
            <a:picLocks noChangeAspect="1"/>
          </p:cNvPicPr>
          <p:nvPr/>
        </p:nvPicPr>
        <p:blipFill rotWithShape="1">
          <a:blip r:embed="rId6" cstate="print">
            <a:extLst>
              <a:ext uri="{28A0092B-C50C-407E-A947-70E740481C1C}">
                <a14:useLocalDpi xmlns:a14="http://schemas.microsoft.com/office/drawing/2010/main" val="0"/>
              </a:ext>
            </a:extLst>
          </a:blip>
          <a:srcRect l="2" t="831" r="22682" b="-831"/>
          <a:stretch/>
        </p:blipFill>
        <p:spPr>
          <a:xfrm>
            <a:off x="9867902" y="1332563"/>
            <a:ext cx="2019299" cy="2611697"/>
          </a:xfrm>
          <a:prstGeom prst="rect">
            <a:avLst/>
          </a:prstGeom>
        </p:spPr>
      </p:pic>
      <p:pic>
        <p:nvPicPr>
          <p:cNvPr id="15" name="Imagen 14"/>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9163" y="4096043"/>
            <a:ext cx="1896837" cy="2425943"/>
          </a:xfrm>
          <a:prstGeom prst="rect">
            <a:avLst/>
          </a:prstGeom>
          <a:solidFill>
            <a:srgbClr val="FFFFFF">
              <a:shade val="85000"/>
            </a:srgbClr>
          </a:solidFill>
          <a:ln w="88900" cap="sq">
            <a:solidFill>
              <a:srgbClr val="FFFFFF"/>
            </a:solidFill>
            <a:miter lim="800000"/>
          </a:ln>
          <a:effectLst/>
        </p:spPr>
      </p:pic>
      <p:pic>
        <p:nvPicPr>
          <p:cNvPr id="16" name="Imagen 15"/>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21428" y="4096042"/>
            <a:ext cx="2046515" cy="2536111"/>
          </a:xfrm>
          <a:prstGeom prst="rect">
            <a:avLst/>
          </a:prstGeom>
          <a:solidFill>
            <a:srgbClr val="FFFFFF">
              <a:shade val="85000"/>
            </a:srgbClr>
          </a:solidFill>
          <a:ln w="88900" cap="sq">
            <a:solidFill>
              <a:srgbClr val="FFFFFF"/>
            </a:solidFill>
            <a:miter lim="800000"/>
          </a:ln>
          <a:effectLst/>
        </p:spPr>
      </p:pic>
      <p:pic>
        <p:nvPicPr>
          <p:cNvPr id="17" name="image18.png"/>
          <p:cNvPicPr/>
          <p:nvPr/>
        </p:nvPicPr>
        <p:blipFill rotWithShape="1">
          <a:blip r:embed="rId9"/>
          <a:srcRect t="17355" b="2405"/>
          <a:stretch/>
        </p:blipFill>
        <p:spPr>
          <a:xfrm>
            <a:off x="5203371" y="4096042"/>
            <a:ext cx="1896837" cy="2572439"/>
          </a:xfrm>
          <a:prstGeom prst="rect">
            <a:avLst/>
          </a:prstGeom>
          <a:ln/>
        </p:spPr>
      </p:pic>
      <p:pic>
        <p:nvPicPr>
          <p:cNvPr id="18" name="image10.png"/>
          <p:cNvPicPr/>
          <p:nvPr/>
        </p:nvPicPr>
        <p:blipFill>
          <a:blip r:embed="rId10"/>
          <a:srcRect/>
          <a:stretch>
            <a:fillRect/>
          </a:stretch>
        </p:blipFill>
        <p:spPr>
          <a:xfrm>
            <a:off x="7572357" y="4084855"/>
            <a:ext cx="1912855" cy="2583625"/>
          </a:xfrm>
          <a:prstGeom prst="rect">
            <a:avLst/>
          </a:prstGeom>
          <a:ln/>
        </p:spPr>
      </p:pic>
      <p:pic>
        <p:nvPicPr>
          <p:cNvPr id="19" name="image8.jpg" descr="Hombre parado junto a una camioneta&#10;&#10;El contenido generado por IA puede ser incorrecto."/>
          <p:cNvPicPr/>
          <p:nvPr/>
        </p:nvPicPr>
        <p:blipFill>
          <a:blip r:embed="rId11"/>
          <a:srcRect/>
          <a:stretch>
            <a:fillRect/>
          </a:stretch>
        </p:blipFill>
        <p:spPr>
          <a:xfrm>
            <a:off x="9867902" y="4084855"/>
            <a:ext cx="2019299" cy="2583625"/>
          </a:xfrm>
          <a:prstGeom prst="rect">
            <a:avLst/>
          </a:prstGeom>
          <a:ln/>
        </p:spPr>
      </p:pic>
    </p:spTree>
    <p:extLst>
      <p:ext uri="{BB962C8B-B14F-4D97-AF65-F5344CB8AC3E}">
        <p14:creationId xmlns:p14="http://schemas.microsoft.com/office/powerpoint/2010/main" val="2366184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7" y="600752"/>
            <a:ext cx="4452299" cy="646331"/>
          </a:xfrm>
          <a:prstGeom prst="rect">
            <a:avLst/>
          </a:prstGeom>
        </p:spPr>
        <p:txBody>
          <a:bodyPr wrap="square">
            <a:spAutoFit/>
          </a:bodyPr>
          <a:lstStyle/>
          <a:p>
            <a:pPr algn="ct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Policía</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a:t>
            </a:r>
            <a:endParaRPr lang="es-MX"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7" y="6520169"/>
            <a:ext cx="5573486" cy="276999"/>
          </a:xfrm>
          <a:prstGeom prst="rect">
            <a:avLst/>
          </a:prstGeom>
        </p:spPr>
        <p:txBody>
          <a:bodyPr wrap="square">
            <a:spAutoFit/>
          </a:bodyPr>
          <a:lstStyle/>
          <a:p>
            <a:pPr algn="ctr">
              <a:spcAft>
                <a:spcPts val="0"/>
              </a:spcAft>
            </a:pPr>
            <a:r>
              <a:rPr lang="es-MX"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 de la Policía de Seguridad Ciudadana.</a:t>
            </a:r>
            <a:endParaRPr lang="es-MX" sz="1200" dirty="0">
              <a:solidFill>
                <a:schemeClr val="bg1"/>
              </a:solidFill>
              <a:latin typeface="Arial" panose="020B0604020202020204" pitchFamily="34" charset="0"/>
              <a:cs typeface="Arial" panose="020B0604020202020204" pitchFamily="34" charset="0"/>
            </a:endParaRPr>
          </a:p>
        </p:txBody>
      </p:sp>
      <p:sp>
        <p:nvSpPr>
          <p:cNvPr id="7" name="Rectángulo 6"/>
          <p:cNvSpPr/>
          <p:nvPr/>
        </p:nvSpPr>
        <p:spPr>
          <a:xfrm>
            <a:off x="170537" y="1342069"/>
            <a:ext cx="5232401" cy="4785349"/>
          </a:xfrm>
          <a:prstGeom prst="rect">
            <a:avLst/>
          </a:prstGeom>
        </p:spPr>
        <p:txBody>
          <a:bodyPr wrap="square">
            <a:spAutoFit/>
          </a:bodyPr>
          <a:lstStyle/>
          <a:p>
            <a:pPr algn="just">
              <a:lnSpc>
                <a:spcPct val="150000"/>
              </a:lnSpc>
              <a:spcBef>
                <a:spcPts val="600"/>
              </a:spcBef>
            </a:pPr>
            <a:r>
              <a:rPr lang="es-MX" sz="1100" b="1" dirty="0">
                <a:latin typeface="Arial" panose="020B0604020202020204" pitchFamily="34" charset="0"/>
                <a:cs typeface="Arial" panose="020B0604020202020204" pitchFamily="34" charset="0"/>
              </a:rPr>
              <a:t>Componente: Acciones de proximidad social y patrullaje preventivo en zonas de atención prioritaria. </a:t>
            </a:r>
            <a:r>
              <a:rPr lang="es-MX" sz="1100" dirty="0">
                <a:latin typeface="Arial" panose="020B0604020202020204" pitchFamily="34" charset="0"/>
                <a:cs typeface="Arial" panose="020B0604020202020204" pitchFamily="34" charset="0"/>
              </a:rPr>
              <a:t>Durante el primer trimestre </a:t>
            </a:r>
            <a:r>
              <a:rPr lang="es-MX" sz="1100" b="1" dirty="0">
                <a:latin typeface="Arial" panose="020B0604020202020204" pitchFamily="34" charset="0"/>
                <a:cs typeface="Arial" panose="020B0604020202020204" pitchFamily="34" charset="0"/>
              </a:rPr>
              <a:t>se llevaron a cabo 2,184 acciones</a:t>
            </a:r>
            <a:r>
              <a:rPr lang="es-MX" sz="1100" dirty="0">
                <a:latin typeface="Arial" panose="020B0604020202020204" pitchFamily="34" charset="0"/>
                <a:cs typeface="Arial" panose="020B0604020202020204" pitchFamily="34" charset="0"/>
              </a:rPr>
              <a:t>, cumpliendo al </a:t>
            </a:r>
            <a:r>
              <a:rPr lang="es-MX" sz="1100" b="1" dirty="0">
                <a:latin typeface="Arial" panose="020B0604020202020204" pitchFamily="34" charset="0"/>
                <a:cs typeface="Arial" panose="020B0604020202020204" pitchFamily="34" charset="0"/>
              </a:rPr>
              <a:t>100%</a:t>
            </a:r>
            <a:r>
              <a:rPr lang="es-MX" sz="1100" dirty="0">
                <a:latin typeface="Arial" panose="020B0604020202020204" pitchFamily="34" charset="0"/>
                <a:cs typeface="Arial" panose="020B0604020202020204" pitchFamily="34" charset="0"/>
              </a:rPr>
              <a:t> la meta programada, lo que refleja el compromiso institucional de mantener una presencia constante y efectiva en las zonas de mayor atención, fortaleciendo así el vínculo con la ciudadanía y la percepción de seguridad.</a:t>
            </a:r>
          </a:p>
          <a:p>
            <a:pPr algn="just">
              <a:lnSpc>
                <a:spcPct val="150000"/>
              </a:lnSpc>
              <a:spcBef>
                <a:spcPts val="600"/>
              </a:spcBef>
            </a:pPr>
            <a:r>
              <a:rPr lang="es-MX" sz="1100" b="1" dirty="0">
                <a:latin typeface="Arial" panose="020B0604020202020204" pitchFamily="34" charset="0"/>
                <a:cs typeface="Arial" panose="020B0604020202020204" pitchFamily="34" charset="0"/>
              </a:rPr>
              <a:t>Actividad 1: Implementación de actividades integrales para fomentar la inteligencia policial. </a:t>
            </a:r>
            <a:r>
              <a:rPr lang="es-MX" sz="1100" dirty="0">
                <a:latin typeface="Arial" panose="020B0604020202020204" pitchFamily="34" charset="0"/>
                <a:cs typeface="Arial" panose="020B0604020202020204" pitchFamily="34" charset="0"/>
              </a:rPr>
              <a:t>En este periodo se realizaron </a:t>
            </a:r>
            <a:r>
              <a:rPr lang="es-MX" sz="1100" b="1" dirty="0">
                <a:latin typeface="Arial" panose="020B0604020202020204" pitchFamily="34" charset="0"/>
                <a:cs typeface="Arial" panose="020B0604020202020204" pitchFamily="34" charset="0"/>
              </a:rPr>
              <a:t>362 acciones</a:t>
            </a:r>
            <a:r>
              <a:rPr lang="es-MX" sz="1100" dirty="0">
                <a:latin typeface="Arial" panose="020B0604020202020204" pitchFamily="34" charset="0"/>
                <a:cs typeface="Arial" panose="020B0604020202020204" pitchFamily="34" charset="0"/>
              </a:rPr>
              <a:t>, superando ligeramente la meta programada de </a:t>
            </a:r>
            <a:r>
              <a:rPr lang="es-MX" sz="1100" b="1" dirty="0">
                <a:latin typeface="Arial" panose="020B0604020202020204" pitchFamily="34" charset="0"/>
                <a:cs typeface="Arial" panose="020B0604020202020204" pitchFamily="34" charset="0"/>
              </a:rPr>
              <a:t>360 acciones</a:t>
            </a:r>
            <a:r>
              <a:rPr lang="es-MX" sz="1100" dirty="0">
                <a:latin typeface="Arial" panose="020B0604020202020204" pitchFamily="34" charset="0"/>
                <a:cs typeface="Arial" panose="020B0604020202020204" pitchFamily="34" charset="0"/>
              </a:rPr>
              <a:t>, alcanzando un </a:t>
            </a:r>
            <a:r>
              <a:rPr lang="es-MX" sz="1100" b="1" dirty="0">
                <a:latin typeface="Arial" panose="020B0604020202020204" pitchFamily="34" charset="0"/>
                <a:cs typeface="Arial" panose="020B0604020202020204" pitchFamily="34" charset="0"/>
              </a:rPr>
              <a:t>cumplimiento del 100.56%. </a:t>
            </a:r>
            <a:r>
              <a:rPr lang="es-MX" sz="1100" dirty="0">
                <a:latin typeface="Arial" panose="020B0604020202020204" pitchFamily="34" charset="0"/>
                <a:cs typeface="Arial" panose="020B0604020202020204" pitchFamily="34" charset="0"/>
              </a:rPr>
              <a:t>Este resultado evidencia el esfuerzo sostenido en la generación de información útil para la toma de decisiones tácticas y estratégicas en materia de seguridad pública.</a:t>
            </a:r>
          </a:p>
          <a:p>
            <a:pPr algn="just">
              <a:lnSpc>
                <a:spcPct val="150000"/>
              </a:lnSpc>
              <a:spcBef>
                <a:spcPts val="600"/>
              </a:spcBef>
            </a:pPr>
            <a:r>
              <a:rPr lang="es-MX" sz="1100" b="1" dirty="0">
                <a:latin typeface="Arial" panose="020B0604020202020204" pitchFamily="34" charset="0"/>
                <a:cs typeface="Arial" panose="020B0604020202020204" pitchFamily="34" charset="0"/>
              </a:rPr>
              <a:t>Actividad 2: Implementación de operativos de presencia policial para la reducción de la criminalidad</a:t>
            </a:r>
            <a:r>
              <a:rPr lang="es-MX" sz="1100" dirty="0">
                <a:latin typeface="Arial" panose="020B0604020202020204" pitchFamily="34" charset="0"/>
                <a:cs typeface="Arial" panose="020B0604020202020204" pitchFamily="34" charset="0"/>
              </a:rPr>
              <a:t>. Se llevaron a cabo </a:t>
            </a:r>
            <a:r>
              <a:rPr lang="es-MX" sz="1100" b="1" dirty="0">
                <a:latin typeface="Arial" panose="020B0604020202020204" pitchFamily="34" charset="0"/>
                <a:cs typeface="Arial" panose="020B0604020202020204" pitchFamily="34" charset="0"/>
              </a:rPr>
              <a:t>2,724 operativos </a:t>
            </a:r>
            <a:r>
              <a:rPr lang="es-MX" sz="1100" dirty="0">
                <a:latin typeface="Arial" panose="020B0604020202020204" pitchFamily="34" charset="0"/>
                <a:cs typeface="Arial" panose="020B0604020202020204" pitchFamily="34" charset="0"/>
              </a:rPr>
              <a:t>de los </a:t>
            </a:r>
            <a:r>
              <a:rPr lang="es-MX" sz="1100" b="1" dirty="0">
                <a:latin typeface="Arial" panose="020B0604020202020204" pitchFamily="34" charset="0"/>
                <a:cs typeface="Arial" panose="020B0604020202020204" pitchFamily="34" charset="0"/>
              </a:rPr>
              <a:t>2,733 programados</a:t>
            </a:r>
            <a:r>
              <a:rPr lang="es-MX" sz="1100" dirty="0">
                <a:latin typeface="Arial" panose="020B0604020202020204" pitchFamily="34" charset="0"/>
                <a:cs typeface="Arial" panose="020B0604020202020204" pitchFamily="34" charset="0"/>
              </a:rPr>
              <a:t>, logrando un </a:t>
            </a:r>
            <a:r>
              <a:rPr lang="es-MX" sz="1100" b="1" dirty="0">
                <a:latin typeface="Arial" panose="020B0604020202020204" pitchFamily="34" charset="0"/>
                <a:cs typeface="Arial" panose="020B0604020202020204" pitchFamily="34" charset="0"/>
              </a:rPr>
              <a:t>avance del 99.67% </a:t>
            </a:r>
            <a:r>
              <a:rPr lang="es-MX" sz="1100" dirty="0">
                <a:latin typeface="Arial" panose="020B0604020202020204" pitchFamily="34" charset="0"/>
                <a:cs typeface="Arial" panose="020B0604020202020204" pitchFamily="34" charset="0"/>
              </a:rPr>
              <a:t>respecto a la meta proyectada. La diferencia corresponde a la reprogramación de algunas actividades que, por condiciones operativas, se trasladaron al siguiente trimestre, previendo su realización en cuanto las circunstancias permitan su adecuada ejecución.</a:t>
            </a:r>
          </a:p>
        </p:txBody>
      </p:sp>
      <p:graphicFrame>
        <p:nvGraphicFramePr>
          <p:cNvPr id="8" name="Gráfico 7">
            <a:extLst>
              <a:ext uri="{FF2B5EF4-FFF2-40B4-BE49-F238E27FC236}">
                <a16:creationId xmlns:a16="http://schemas.microsoft.com/office/drawing/2014/main" id="{00000000-0008-0000-0800-000002000000}"/>
              </a:ext>
            </a:extLst>
          </p:cNvPr>
          <p:cNvGraphicFramePr>
            <a:graphicFrameLocks/>
          </p:cNvGraphicFramePr>
          <p:nvPr>
            <p:extLst>
              <p:ext uri="{D42A27DB-BD31-4B8C-83A1-F6EECF244321}">
                <p14:modId xmlns:p14="http://schemas.microsoft.com/office/powerpoint/2010/main" val="2598918285"/>
              </p:ext>
            </p:extLst>
          </p:nvPr>
        </p:nvGraphicFramePr>
        <p:xfrm>
          <a:off x="5970024" y="378549"/>
          <a:ext cx="5839952" cy="30504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00000000-0008-0000-0800-000003000000}"/>
              </a:ext>
            </a:extLst>
          </p:cNvPr>
          <p:cNvGraphicFramePr>
            <a:graphicFrameLocks/>
          </p:cNvGraphicFramePr>
          <p:nvPr>
            <p:extLst>
              <p:ext uri="{D42A27DB-BD31-4B8C-83A1-F6EECF244321}">
                <p14:modId xmlns:p14="http://schemas.microsoft.com/office/powerpoint/2010/main" val="1319027262"/>
              </p:ext>
            </p:extLst>
          </p:nvPr>
        </p:nvGraphicFramePr>
        <p:xfrm>
          <a:off x="5970024" y="3488122"/>
          <a:ext cx="5839952" cy="29648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4497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062704" y="163462"/>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a:t>
            </a:r>
            <a:r>
              <a:rPr lang="es-ES" sz="2800">
                <a:solidFill>
                  <a:schemeClr val="bg2">
                    <a:lumMod val="25000"/>
                  </a:schemeClr>
                </a:solidFill>
                <a:latin typeface="Arial" panose="020B0604020202020204" pitchFamily="34" charset="0"/>
                <a:cs typeface="Arial" panose="020B0604020202020204" pitchFamily="34" charset="0"/>
              </a:rPr>
              <a:t>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Policía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4" name="Imagen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035" y="1441450"/>
            <a:ext cx="2856865" cy="2229515"/>
          </a:xfrm>
          <a:prstGeom prst="rect">
            <a:avLst/>
          </a:prstGeom>
          <a:noFill/>
          <a:ln>
            <a:noFill/>
          </a:ln>
        </p:spPr>
      </p:pic>
      <p:pic>
        <p:nvPicPr>
          <p:cNvPr id="5" name="Imagen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3137" y="1429415"/>
            <a:ext cx="2771316" cy="2241550"/>
          </a:xfrm>
          <a:prstGeom prst="rect">
            <a:avLst/>
          </a:prstGeom>
          <a:noFill/>
          <a:ln>
            <a:noFill/>
          </a:ln>
        </p:spPr>
      </p:pic>
      <p:pic>
        <p:nvPicPr>
          <p:cNvPr id="8" name="Imagen 7"/>
          <p:cNvPicPr/>
          <p:nvPr/>
        </p:nvPicPr>
        <p:blipFill rotWithShape="1">
          <a:blip r:embed="rId4" cstate="print">
            <a:extLst>
              <a:ext uri="{28A0092B-C50C-407E-A947-70E740481C1C}">
                <a14:useLocalDpi xmlns:a14="http://schemas.microsoft.com/office/drawing/2010/main" val="0"/>
              </a:ext>
            </a:extLst>
          </a:blip>
          <a:srcRect b="9279"/>
          <a:stretch/>
        </p:blipFill>
        <p:spPr bwMode="auto">
          <a:xfrm>
            <a:off x="280035" y="4354830"/>
            <a:ext cx="2856865" cy="1943100"/>
          </a:xfrm>
          <a:prstGeom prst="rect">
            <a:avLst/>
          </a:prstGeom>
          <a:noFill/>
          <a:ln>
            <a:noFill/>
          </a:ln>
          <a:extLst>
            <a:ext uri="{53640926-AAD7-44D8-BBD7-CCE9431645EC}">
              <a14:shadowObscured xmlns:a14="http://schemas.microsoft.com/office/drawing/2010/main"/>
            </a:ext>
          </a:extLst>
        </p:spPr>
      </p:pic>
      <p:pic>
        <p:nvPicPr>
          <p:cNvPr id="9" name="Imagen 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5999" y="1429415"/>
            <a:ext cx="2806975" cy="2241550"/>
          </a:xfrm>
          <a:prstGeom prst="rect">
            <a:avLst/>
          </a:prstGeom>
          <a:noFill/>
          <a:ln>
            <a:noFill/>
          </a:ln>
        </p:spPr>
      </p:pic>
      <p:pic>
        <p:nvPicPr>
          <p:cNvPr id="10" name="Imagen 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3137" y="4354830"/>
            <a:ext cx="2722880" cy="1943100"/>
          </a:xfrm>
          <a:prstGeom prst="rect">
            <a:avLst/>
          </a:prstGeom>
          <a:noFill/>
          <a:ln>
            <a:noFill/>
          </a:ln>
        </p:spPr>
      </p:pic>
      <p:pic>
        <p:nvPicPr>
          <p:cNvPr id="11" name="Imagen 10"/>
          <p:cNvPicPr/>
          <p:nvPr/>
        </p:nvPicPr>
        <p:blipFill rotWithShape="1">
          <a:blip r:embed="rId7" cstate="print">
            <a:extLst>
              <a:ext uri="{28A0092B-C50C-407E-A947-70E740481C1C}">
                <a14:useLocalDpi xmlns:a14="http://schemas.microsoft.com/office/drawing/2010/main" val="0"/>
              </a:ext>
            </a:extLst>
          </a:blip>
          <a:srcRect b="5717"/>
          <a:stretch/>
        </p:blipFill>
        <p:spPr bwMode="auto">
          <a:xfrm>
            <a:off x="8994520" y="1441449"/>
            <a:ext cx="2961260" cy="2229515"/>
          </a:xfrm>
          <a:prstGeom prst="rect">
            <a:avLst/>
          </a:prstGeom>
          <a:ln>
            <a:noFill/>
          </a:ln>
          <a:extLst>
            <a:ext uri="{53640926-AAD7-44D8-BBD7-CCE9431645EC}">
              <a14:shadowObscured xmlns:a14="http://schemas.microsoft.com/office/drawing/2010/main"/>
            </a:ext>
          </a:extLst>
        </p:spPr>
      </p:pic>
      <p:pic>
        <p:nvPicPr>
          <p:cNvPr id="12" name="image7.jpg"/>
          <p:cNvPicPr/>
          <p:nvPr/>
        </p:nvPicPr>
        <p:blipFill>
          <a:blip r:embed="rId8"/>
          <a:srcRect/>
          <a:stretch>
            <a:fillRect/>
          </a:stretch>
        </p:blipFill>
        <p:spPr>
          <a:xfrm>
            <a:off x="6052254" y="4354830"/>
            <a:ext cx="2850720" cy="2004695"/>
          </a:xfrm>
          <a:prstGeom prst="rect">
            <a:avLst/>
          </a:prstGeom>
          <a:ln/>
        </p:spPr>
      </p:pic>
      <p:pic>
        <p:nvPicPr>
          <p:cNvPr id="13" name="image13.jpg"/>
          <p:cNvPicPr/>
          <p:nvPr/>
        </p:nvPicPr>
        <p:blipFill>
          <a:blip r:embed="rId9"/>
          <a:srcRect/>
          <a:stretch>
            <a:fillRect/>
          </a:stretch>
        </p:blipFill>
        <p:spPr>
          <a:xfrm>
            <a:off x="8930640" y="4354830"/>
            <a:ext cx="3025140" cy="2004695"/>
          </a:xfrm>
          <a:prstGeom prst="rect">
            <a:avLst/>
          </a:prstGeom>
          <a:ln/>
        </p:spPr>
      </p:pic>
    </p:spTree>
    <p:extLst>
      <p:ext uri="{BB962C8B-B14F-4D97-AF65-F5344CB8AC3E}">
        <p14:creationId xmlns:p14="http://schemas.microsoft.com/office/powerpoint/2010/main" val="1665666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6" y="590317"/>
            <a:ext cx="4452299" cy="369332"/>
          </a:xfrm>
          <a:prstGeom prst="rect">
            <a:avLst/>
          </a:prstGeom>
        </p:spPr>
        <p:txBody>
          <a:bodyPr wrap="square">
            <a:spAutoFit/>
          </a:bodyPr>
          <a:lstStyle/>
          <a:p>
            <a:pPr algn="ct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B0F0"/>
                </a:solidFill>
                <a:latin typeface="Arial" panose="020B0604020202020204" pitchFamily="34" charset="0"/>
                <a:ea typeface="Times New Roman" panose="02020603050405020304" pitchFamily="18" charset="0"/>
                <a:cs typeface="Arial" panose="020B0604020202020204" pitchFamily="34" charset="0"/>
              </a:rPr>
              <a:t>Policía</a:t>
            </a:r>
            <a:r>
              <a:rPr lang="es-MX" dirty="0">
                <a:solidFill>
                  <a:srgbClr val="00B0F0"/>
                </a:solidFill>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B0F0"/>
                </a:solidFill>
                <a:latin typeface="Arial" panose="020B0604020202020204" pitchFamily="34" charset="0"/>
                <a:ea typeface="Times New Roman" panose="02020603050405020304" pitchFamily="18" charset="0"/>
                <a:cs typeface="Arial" panose="020B0604020202020204" pitchFamily="34" charset="0"/>
              </a:rPr>
              <a:t>Turística</a:t>
            </a:r>
            <a:r>
              <a:rPr lang="es-MX" dirty="0">
                <a:solidFill>
                  <a:srgbClr val="00B0F0"/>
                </a:solidFill>
                <a:latin typeface="Arial" panose="020B0604020202020204" pitchFamily="34" charset="0"/>
                <a:ea typeface="Times New Roman" panose="02020603050405020304" pitchFamily="18" charset="0"/>
                <a:cs typeface="Arial" panose="020B0604020202020204" pitchFamily="34" charset="0"/>
              </a:rPr>
              <a:t>.</a:t>
            </a:r>
            <a:endParaRPr lang="es-MX"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9962" y="6499169"/>
            <a:ext cx="5613400" cy="276999"/>
          </a:xfrm>
          <a:prstGeom prst="rect">
            <a:avLst/>
          </a:prstGeom>
        </p:spPr>
        <p:txBody>
          <a:bodyPr wrap="square">
            <a:spAutoFit/>
          </a:bodyPr>
          <a:lstStyle/>
          <a:p>
            <a:pPr algn="ctr"/>
            <a:r>
              <a:rPr lang="es-MX"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 de la </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Policía Turística.</a:t>
            </a:r>
            <a:endParaRPr lang="es-MX" sz="1200" dirty="0">
              <a:solidFill>
                <a:schemeClr val="bg1"/>
              </a:solidFill>
              <a:latin typeface="Arial" panose="020B0604020202020204" pitchFamily="34" charset="0"/>
              <a:cs typeface="Arial" panose="020B0604020202020204" pitchFamily="34" charset="0"/>
            </a:endParaRPr>
          </a:p>
        </p:txBody>
      </p:sp>
      <p:sp>
        <p:nvSpPr>
          <p:cNvPr id="6" name="Rectángulo 5"/>
          <p:cNvSpPr/>
          <p:nvPr/>
        </p:nvSpPr>
        <p:spPr>
          <a:xfrm>
            <a:off x="223927" y="1197031"/>
            <a:ext cx="5125615" cy="5093702"/>
          </a:xfrm>
          <a:prstGeom prst="rect">
            <a:avLst/>
          </a:prstGeom>
        </p:spPr>
        <p:txBody>
          <a:bodyPr wrap="square">
            <a:spAutoFit/>
          </a:bodyPr>
          <a:lstStyle/>
          <a:p>
            <a:pPr algn="just"/>
            <a:r>
              <a:rPr lang="es-MX" sz="1250" b="1" dirty="0">
                <a:latin typeface="Arial" panose="020B0604020202020204" pitchFamily="34" charset="0"/>
                <a:cs typeface="Arial" panose="020B0604020202020204" pitchFamily="34" charset="0"/>
              </a:rPr>
              <a:t>Componente: Servicios de patrullaje turístico, atención ciudadana y prevención del delito en zonas de actividad turística</a:t>
            </a:r>
            <a:r>
              <a:rPr lang="es-MX" sz="1250" dirty="0">
                <a:latin typeface="Arial" panose="020B0604020202020204" pitchFamily="34" charset="0"/>
                <a:cs typeface="Arial" panose="020B0604020202020204" pitchFamily="34" charset="0"/>
              </a:rPr>
              <a:t>. Durante el segundo trimestre se ejecutaron </a:t>
            </a:r>
            <a:r>
              <a:rPr lang="es-MX" sz="1250" b="1" dirty="0">
                <a:latin typeface="Arial" panose="020B0604020202020204" pitchFamily="34" charset="0"/>
                <a:cs typeface="Arial" panose="020B0604020202020204" pitchFamily="34" charset="0"/>
              </a:rPr>
              <a:t>360 acciones </a:t>
            </a:r>
            <a:r>
              <a:rPr lang="es-MX" sz="1250" dirty="0">
                <a:latin typeface="Arial" panose="020B0604020202020204" pitchFamily="34" charset="0"/>
                <a:cs typeface="Arial" panose="020B0604020202020204" pitchFamily="34" charset="0"/>
              </a:rPr>
              <a:t>de </a:t>
            </a:r>
            <a:r>
              <a:rPr lang="es-MX" sz="1250" b="1" dirty="0">
                <a:latin typeface="Arial" panose="020B0604020202020204" pitchFamily="34" charset="0"/>
                <a:cs typeface="Arial" panose="020B0604020202020204" pitchFamily="34" charset="0"/>
              </a:rPr>
              <a:t>las 364 programadas</a:t>
            </a:r>
            <a:r>
              <a:rPr lang="es-MX" sz="1250" dirty="0">
                <a:latin typeface="Arial" panose="020B0604020202020204" pitchFamily="34" charset="0"/>
                <a:cs typeface="Arial" panose="020B0604020202020204" pitchFamily="34" charset="0"/>
              </a:rPr>
              <a:t>, lo que representa un porcentaje de </a:t>
            </a:r>
            <a:r>
              <a:rPr lang="es-MX" sz="1250" b="1" dirty="0">
                <a:latin typeface="Arial" panose="020B0604020202020204" pitchFamily="34" charset="0"/>
                <a:cs typeface="Arial" panose="020B0604020202020204" pitchFamily="34" charset="0"/>
              </a:rPr>
              <a:t>cumplimiento del 98.90% </a:t>
            </a:r>
            <a:r>
              <a:rPr lang="es-MX" sz="1250" dirty="0">
                <a:latin typeface="Arial" panose="020B0604020202020204" pitchFamily="34" charset="0"/>
                <a:cs typeface="Arial" panose="020B0604020202020204" pitchFamily="34" charset="0"/>
              </a:rPr>
              <a:t>respecto a la meta proyectada. Estas acciones contribuyeron a reforzar la vigilancia, atención y prevención del delito en las áreas de mayor afluencia turística, garantizando condiciones de seguridad para visitantes y residentes.</a:t>
            </a:r>
          </a:p>
          <a:p>
            <a:pPr algn="just"/>
            <a:endParaRPr lang="es-MX" sz="1250" dirty="0">
              <a:latin typeface="Arial" panose="020B0604020202020204" pitchFamily="34" charset="0"/>
              <a:cs typeface="Arial" panose="020B0604020202020204" pitchFamily="34" charset="0"/>
            </a:endParaRPr>
          </a:p>
          <a:p>
            <a:pPr algn="just"/>
            <a:r>
              <a:rPr lang="es-MX" sz="1250" b="1" dirty="0">
                <a:latin typeface="Arial" panose="020B0604020202020204" pitchFamily="34" charset="0"/>
                <a:cs typeface="Arial" panose="020B0604020202020204" pitchFamily="34" charset="0"/>
              </a:rPr>
              <a:t>Actividad 1: Fortalecimiento de operativos de prevención y disuasión con proximidad social enfocados al sector turístico</a:t>
            </a:r>
            <a:r>
              <a:rPr lang="es-MX" sz="1250" dirty="0">
                <a:latin typeface="Arial" panose="020B0604020202020204" pitchFamily="34" charset="0"/>
                <a:cs typeface="Arial" panose="020B0604020202020204" pitchFamily="34" charset="0"/>
              </a:rPr>
              <a:t>. En este rubro se llevaron a cabo </a:t>
            </a:r>
            <a:r>
              <a:rPr lang="es-MX" sz="1250" b="1" dirty="0">
                <a:latin typeface="Arial" panose="020B0604020202020204" pitchFamily="34" charset="0"/>
                <a:cs typeface="Arial" panose="020B0604020202020204" pitchFamily="34" charset="0"/>
              </a:rPr>
              <a:t>718 operativos </a:t>
            </a:r>
            <a:r>
              <a:rPr lang="es-MX" sz="1250" dirty="0">
                <a:latin typeface="Arial" panose="020B0604020202020204" pitchFamily="34" charset="0"/>
                <a:cs typeface="Arial" panose="020B0604020202020204" pitchFamily="34" charset="0"/>
              </a:rPr>
              <a:t>de los </a:t>
            </a:r>
            <a:r>
              <a:rPr lang="es-MX" sz="1250" b="1" dirty="0">
                <a:latin typeface="Arial" panose="020B0604020202020204" pitchFamily="34" charset="0"/>
                <a:cs typeface="Arial" panose="020B0604020202020204" pitchFamily="34" charset="0"/>
              </a:rPr>
              <a:t>728 programados</a:t>
            </a:r>
            <a:r>
              <a:rPr lang="es-MX" sz="1250" dirty="0">
                <a:latin typeface="Arial" panose="020B0604020202020204" pitchFamily="34" charset="0"/>
                <a:cs typeface="Arial" panose="020B0604020202020204" pitchFamily="34" charset="0"/>
              </a:rPr>
              <a:t>, obteniendo un porcentaje de </a:t>
            </a:r>
            <a:r>
              <a:rPr lang="es-MX" sz="1250" b="1" dirty="0">
                <a:latin typeface="Arial" panose="020B0604020202020204" pitchFamily="34" charset="0"/>
                <a:cs typeface="Arial" panose="020B0604020202020204" pitchFamily="34" charset="0"/>
              </a:rPr>
              <a:t>cumplimiento del 98.63% </a:t>
            </a:r>
            <a:r>
              <a:rPr lang="es-MX" sz="1250" dirty="0">
                <a:latin typeface="Arial" panose="020B0604020202020204" pitchFamily="34" charset="0"/>
                <a:cs typeface="Arial" panose="020B0604020202020204" pitchFamily="34" charset="0"/>
              </a:rPr>
              <a:t>respecto a la meta establecida. Estos operativos se orientaron a la disuasión de conductas delictivas y al fortalecimiento del vínculo con el sector turístico a través de acciones de proximidad social.</a:t>
            </a:r>
          </a:p>
          <a:p>
            <a:pPr algn="just"/>
            <a:endParaRPr lang="es-MX" sz="1250" dirty="0">
              <a:latin typeface="Arial" panose="020B0604020202020204" pitchFamily="34" charset="0"/>
              <a:cs typeface="Arial" panose="020B0604020202020204" pitchFamily="34" charset="0"/>
            </a:endParaRPr>
          </a:p>
          <a:p>
            <a:pPr algn="just"/>
            <a:r>
              <a:rPr lang="es-MX" sz="1250" b="1" dirty="0">
                <a:latin typeface="Arial" panose="020B0604020202020204" pitchFamily="34" charset="0"/>
                <a:cs typeface="Arial" panose="020B0604020202020204" pitchFamily="34" charset="0"/>
              </a:rPr>
              <a:t>Actividad 2: Acciones de prevención del delito con enfoque de derechos humanos, perspectiva de género y corresponsabilidad ciudadana</a:t>
            </a:r>
            <a:r>
              <a:rPr lang="es-MX" sz="1250" dirty="0">
                <a:latin typeface="Arial" panose="020B0604020202020204" pitchFamily="34" charset="0"/>
                <a:cs typeface="Arial" panose="020B0604020202020204" pitchFamily="34" charset="0"/>
              </a:rPr>
              <a:t>. Se realizó la totalidad de las acciones programadas, ejecutando </a:t>
            </a:r>
            <a:r>
              <a:rPr lang="es-MX" sz="1250" b="1" dirty="0">
                <a:latin typeface="Arial" panose="020B0604020202020204" pitchFamily="34" charset="0"/>
                <a:cs typeface="Arial" panose="020B0604020202020204" pitchFamily="34" charset="0"/>
              </a:rPr>
              <a:t>1 actividad de 1 proyectada, </a:t>
            </a:r>
            <a:r>
              <a:rPr lang="es-MX" sz="1250" dirty="0">
                <a:latin typeface="Arial" panose="020B0604020202020204" pitchFamily="34" charset="0"/>
                <a:cs typeface="Arial" panose="020B0604020202020204" pitchFamily="34" charset="0"/>
              </a:rPr>
              <a:t>alcanzando un porcentaje de </a:t>
            </a:r>
            <a:r>
              <a:rPr lang="es-MX" sz="1250" b="1" dirty="0">
                <a:latin typeface="Arial" panose="020B0604020202020204" pitchFamily="34" charset="0"/>
                <a:cs typeface="Arial" panose="020B0604020202020204" pitchFamily="34" charset="0"/>
              </a:rPr>
              <a:t>cumplimiento del 100%. </a:t>
            </a:r>
            <a:r>
              <a:rPr lang="es-MX" sz="1250" dirty="0">
                <a:latin typeface="Arial" panose="020B0604020202020204" pitchFamily="34" charset="0"/>
                <a:cs typeface="Arial" panose="020B0604020202020204" pitchFamily="34" charset="0"/>
              </a:rPr>
              <a:t>Esta actividad estuvo orientada a la promoción de una cultura de respeto a los derechos humanos, la igualdad de género y la participación ciudadana en la prevención del delito.</a:t>
            </a:r>
          </a:p>
        </p:txBody>
      </p:sp>
      <p:graphicFrame>
        <p:nvGraphicFramePr>
          <p:cNvPr id="9" name="Gráfico 8">
            <a:extLst>
              <a:ext uri="{FF2B5EF4-FFF2-40B4-BE49-F238E27FC236}">
                <a16:creationId xmlns:a16="http://schemas.microsoft.com/office/drawing/2014/main" id="{00000000-0008-0000-0A00-000002000000}"/>
              </a:ext>
            </a:extLst>
          </p:cNvPr>
          <p:cNvGraphicFramePr>
            <a:graphicFrameLocks/>
          </p:cNvGraphicFramePr>
          <p:nvPr>
            <p:extLst>
              <p:ext uri="{D42A27DB-BD31-4B8C-83A1-F6EECF244321}">
                <p14:modId xmlns:p14="http://schemas.microsoft.com/office/powerpoint/2010/main" val="1268017597"/>
              </p:ext>
            </p:extLst>
          </p:nvPr>
        </p:nvGraphicFramePr>
        <p:xfrm>
          <a:off x="6096000" y="430887"/>
          <a:ext cx="5213012" cy="273540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áfico 9">
            <a:extLst>
              <a:ext uri="{FF2B5EF4-FFF2-40B4-BE49-F238E27FC236}">
                <a16:creationId xmlns:a16="http://schemas.microsoft.com/office/drawing/2014/main" id="{00000000-0008-0000-0A00-000003000000}"/>
              </a:ext>
            </a:extLst>
          </p:cNvPr>
          <p:cNvGraphicFramePr>
            <a:graphicFrameLocks/>
          </p:cNvGraphicFramePr>
          <p:nvPr>
            <p:extLst>
              <p:ext uri="{D42A27DB-BD31-4B8C-83A1-F6EECF244321}">
                <p14:modId xmlns:p14="http://schemas.microsoft.com/office/powerpoint/2010/main" val="1653217600"/>
              </p:ext>
            </p:extLst>
          </p:nvPr>
        </p:nvGraphicFramePr>
        <p:xfrm>
          <a:off x="6096000" y="3428999"/>
          <a:ext cx="5638799" cy="28617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4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2" cstate="print">
            <a:extLst>
              <a:ext uri="{28A0092B-C50C-407E-A947-70E740481C1C}">
                <a14:useLocalDpi xmlns:a14="http://schemas.microsoft.com/office/drawing/2010/main" val="0"/>
              </a:ext>
            </a:extLst>
          </a:blip>
          <a:srcRect b="24965"/>
          <a:stretch/>
        </p:blipFill>
        <p:spPr>
          <a:xfrm>
            <a:off x="206945" y="1291306"/>
            <a:ext cx="1978497" cy="2639249"/>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8839" y="1291306"/>
            <a:ext cx="1979437" cy="2639249"/>
          </a:xfrm>
          <a:prstGeom prst="rect">
            <a:avLst/>
          </a:prstGeom>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8201" y="1293506"/>
            <a:ext cx="1977788" cy="2637050"/>
          </a:xfrm>
          <a:prstGeom prst="rect">
            <a:avLst/>
          </a:prstGeom>
        </p:spPr>
      </p:pic>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4308" y="1293506"/>
            <a:ext cx="1977788" cy="2637050"/>
          </a:xfrm>
          <a:prstGeom prst="rect">
            <a:avLst/>
          </a:prstGeom>
        </p:spPr>
      </p:pic>
      <p:pic>
        <p:nvPicPr>
          <p:cNvPr id="7" name="Imagen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0415" y="1293506"/>
            <a:ext cx="1977788" cy="2637050"/>
          </a:xfrm>
          <a:prstGeom prst="rect">
            <a:avLst/>
          </a:prstGeom>
        </p:spPr>
      </p:pic>
      <p:pic>
        <p:nvPicPr>
          <p:cNvPr id="8" name="Imagen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948" y="4100088"/>
            <a:ext cx="2005013" cy="2673351"/>
          </a:xfrm>
          <a:prstGeom prst="rect">
            <a:avLst/>
          </a:prstGeom>
        </p:spPr>
      </p:pic>
      <p:pic>
        <p:nvPicPr>
          <p:cNvPr id="9" name="Imagen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88839" y="4100088"/>
            <a:ext cx="2005013" cy="2673351"/>
          </a:xfrm>
          <a:prstGeom prst="rect">
            <a:avLst/>
          </a:prstGeom>
        </p:spPr>
      </p:pic>
      <p:pic>
        <p:nvPicPr>
          <p:cNvPr id="10" name="Imagen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70730" y="4100088"/>
            <a:ext cx="2006267" cy="2673351"/>
          </a:xfrm>
          <a:prstGeom prst="rect">
            <a:avLst/>
          </a:prstGeom>
        </p:spPr>
      </p:pic>
      <p:pic>
        <p:nvPicPr>
          <p:cNvPr id="11" name="Imagen 10"/>
          <p:cNvPicPr>
            <a:picLocks noChangeAspect="1"/>
          </p:cNvPicPr>
          <p:nvPr/>
        </p:nvPicPr>
        <p:blipFill rotWithShape="1">
          <a:blip r:embed="rId10" cstate="print">
            <a:extLst>
              <a:ext uri="{28A0092B-C50C-407E-A947-70E740481C1C}">
                <a14:useLocalDpi xmlns:a14="http://schemas.microsoft.com/office/drawing/2010/main" val="0"/>
              </a:ext>
            </a:extLst>
          </a:blip>
          <a:srcRect t="7826" b="9780"/>
          <a:stretch/>
        </p:blipFill>
        <p:spPr>
          <a:xfrm>
            <a:off x="7333249" y="4100088"/>
            <a:ext cx="2018847" cy="2627283"/>
          </a:xfrm>
          <a:prstGeom prst="rect">
            <a:avLst/>
          </a:prstGeom>
        </p:spPr>
      </p:pic>
      <p:pic>
        <p:nvPicPr>
          <p:cNvPr id="12" name="Imagen 11"/>
          <p:cNvPicPr>
            <a:picLocks noChangeAspect="1"/>
          </p:cNvPicPr>
          <p:nvPr/>
        </p:nvPicPr>
        <p:blipFill rotWithShape="1">
          <a:blip r:embed="rId11" cstate="print">
            <a:extLst>
              <a:ext uri="{28A0092B-C50C-407E-A947-70E740481C1C}">
                <a14:useLocalDpi xmlns:a14="http://schemas.microsoft.com/office/drawing/2010/main" val="0"/>
              </a:ext>
            </a:extLst>
          </a:blip>
          <a:srcRect t="7513" b="18301"/>
          <a:stretch/>
        </p:blipFill>
        <p:spPr>
          <a:xfrm>
            <a:off x="9750416" y="4100088"/>
            <a:ext cx="1977788" cy="2605512"/>
          </a:xfrm>
          <a:prstGeom prst="rect">
            <a:avLst/>
          </a:prstGeom>
        </p:spPr>
      </p:pic>
    </p:spTree>
    <p:extLst>
      <p:ext uri="{BB962C8B-B14F-4D97-AF65-F5344CB8AC3E}">
        <p14:creationId xmlns:p14="http://schemas.microsoft.com/office/powerpoint/2010/main" val="210806740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1021</TotalTime>
  <Words>1405</Words>
  <Application>Microsoft Office PowerPoint</Application>
  <PresentationFormat>Panorámica</PresentationFormat>
  <Paragraphs>77</Paragraphs>
  <Slides>15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15</vt:i4>
      </vt:variant>
    </vt:vector>
  </HeadingPairs>
  <TitlesOfParts>
    <vt:vector size="20" baseType="lpstr">
      <vt:lpstr>Arial</vt:lpstr>
      <vt:lpstr>Arial Rounded MT Bold</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Cuenta Microsoft</dc:creator>
  <cp:lastModifiedBy>zarai de la fuente</cp:lastModifiedBy>
  <cp:revision>161</cp:revision>
  <dcterms:created xsi:type="dcterms:W3CDTF">2024-04-12T18:29:41Z</dcterms:created>
  <dcterms:modified xsi:type="dcterms:W3CDTF">2025-08-19T22:37:12Z</dcterms:modified>
</cp:coreProperties>
</file>